
<file path=[Content_Types].xml><?xml version="1.0" encoding="utf-8"?>
<Types xmlns="http://schemas.openxmlformats.org/package/2006/content-types">
  <Override PartName="/ppt/slides/slide18.xml" ContentType="application/vnd.openxmlformats-officedocument.presentationml.slide+xml"/>
  <Override PartName="/ppt/slideLayouts/slideLayout15.xml" ContentType="application/vnd.openxmlformats-officedocument.presentationml.slideLayout+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slideLayouts/slideLayout16.xml" ContentType="application/vnd.openxmlformats-officedocument.presentationml.slideLayout+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s/slide6.xml" ContentType="application/vnd.openxmlformats-officedocument.presentationml.slide+xml"/>
  <Override PartName="/ppt/notesSlides/notesSlide1.xml" ContentType="application/vnd.openxmlformats-officedocument.presentationml.notes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Default Extension="pdf" ContentType="application/pdf"/>
  <Override PartName="/ppt/slideLayouts/slideLayout17.xml" ContentType="application/vnd.openxmlformats-officedocument.presentationml.slideLayout+xml"/>
  <Override PartName="/ppt/slides/slide16.xml" ContentType="application/vnd.openxmlformats-officedocument.presentationml.slide+xml"/>
  <Override PartName="/ppt/slideLayouts/slideLayout13.xml" ContentType="application/vnd.openxmlformats-officedocument.presentationml.slideLayout+xml"/>
  <Override PartName="/ppt/slideLayouts/slideLayout21.xml" ContentType="application/vnd.openxmlformats-officedocument.presentationml.slideLayout+xml"/>
  <Override PartName="/ppt/slides/slide7.xml" ContentType="application/vnd.openxmlformats-officedocument.presentationml.slide+xml"/>
  <Override PartName="/ppt/notesSlides/notesSlide2.xml" ContentType="application/vnd.openxmlformats-officedocument.presentationml.notes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Layouts/slideLayout18.xml" ContentType="application/vnd.openxmlformats-officedocument.presentationml.slideLayout+xml"/>
  <Override PartName="/ppt/slides/slide17.xml" ContentType="application/vnd.openxmlformats-officedocument.presentationml.slide+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s/slide8.xml" ContentType="application/vnd.openxmlformats-officedocument.presentationml.slide+xml"/>
  <Override PartName="/ppt/notesSlides/notesSlide3.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Layouts/slideLayout19.xml" ContentType="application/vnd.openxmlformats-officedocument.presentationml.slideLayout+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87" r:id="rId1"/>
    <p:sldMasterId id="2147483799" r:id="rId2"/>
  </p:sldMasterIdLst>
  <p:notesMasterIdLst>
    <p:notesMasterId r:id="rId22"/>
  </p:notesMasterIdLst>
  <p:sldIdLst>
    <p:sldId id="256" r:id="rId3"/>
    <p:sldId id="275" r:id="rId4"/>
    <p:sldId id="258" r:id="rId5"/>
    <p:sldId id="257" r:id="rId6"/>
    <p:sldId id="259" r:id="rId7"/>
    <p:sldId id="266" r:id="rId8"/>
    <p:sldId id="267" r:id="rId9"/>
    <p:sldId id="268" r:id="rId10"/>
    <p:sldId id="269" r:id="rId11"/>
    <p:sldId id="270" r:id="rId12"/>
    <p:sldId id="260" r:id="rId13"/>
    <p:sldId id="272" r:id="rId14"/>
    <p:sldId id="271" r:id="rId15"/>
    <p:sldId id="262" r:id="rId16"/>
    <p:sldId id="273" r:id="rId17"/>
    <p:sldId id="263" r:id="rId18"/>
    <p:sldId id="264" r:id="rId19"/>
    <p:sldId id="265" r:id="rId20"/>
    <p:sldId id="274" r:id="rId21"/>
  </p:sldIdLst>
  <p:sldSz cx="9144000" cy="6858000" type="screen4x3"/>
  <p:notesSz cx="6858000" cy="9144000"/>
  <p:defaultTextStyle>
    <a:defPPr>
      <a:defRPr lang="nn-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09" d="100"/>
          <a:sy n="109" d="100"/>
        </p:scale>
        <p:origin x="-856"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C381EF-B923-9B41-B186-B55EDC30B529}" type="datetimeFigureOut">
              <a:rPr lang="nn-NO" smtClean="0"/>
              <a:pPr/>
              <a:t>08-03-10</a:t>
            </a:fld>
            <a:endParaRPr lang="nb-NO"/>
          </a:p>
        </p:txBody>
      </p:sp>
      <p:sp>
        <p:nvSpPr>
          <p:cNvPr id="4" name="Plassholder for lysbil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b-NO" smtClean="0"/>
              <a:t>Klikk for å redigere tekststiler i malen</a:t>
            </a:r>
          </a:p>
          <a:p>
            <a:pPr lvl="1"/>
            <a:r>
              <a:rPr lang="nb-NO" smtClean="0"/>
              <a:t>Andre nivå</a:t>
            </a:r>
          </a:p>
          <a:p>
            <a:pPr lvl="2"/>
            <a:r>
              <a:rPr lang="nb-NO" smtClean="0"/>
              <a:t>Tredje nivå</a:t>
            </a:r>
          </a:p>
          <a:p>
            <a:pPr lvl="3"/>
            <a:r>
              <a:rPr lang="nb-NO" smtClean="0"/>
              <a:t>Fjerde nivå</a:t>
            </a:r>
          </a:p>
          <a:p>
            <a:pPr lvl="4"/>
            <a:r>
              <a:rPr lang="nb-NO" smtClean="0"/>
              <a:t>Femte nivå</a:t>
            </a:r>
            <a:endParaRPr lang="nb-NO"/>
          </a:p>
        </p:txBody>
      </p:sp>
      <p:sp>
        <p:nvSpPr>
          <p:cNvPr id="6" name="Plassholder for bunn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F23EDE-AC6A-0849-9B16-8E5C9EC33049}" type="slidenum">
              <a:rPr lang="nb-NO" smtClean="0"/>
              <a:pPr/>
              <a:t>‹#›</a:t>
            </a:fld>
            <a:endParaRPr lang="nb-NO"/>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Slide Image Placeholder 1"/>
          <p:cNvSpPr>
            <a:spLocks noGrp="1" noRot="1" noChangeAspect="1"/>
          </p:cNvSpPr>
          <p:nvPr>
            <p:ph type="sldImg"/>
          </p:nvPr>
        </p:nvSpPr>
        <p:spPr>
          <a:ln/>
        </p:spPr>
      </p:sp>
      <p:sp>
        <p:nvSpPr>
          <p:cNvPr id="63491" name="Notes Placeholder 2"/>
          <p:cNvSpPr>
            <a:spLocks noGrp="1"/>
          </p:cNvSpPr>
          <p:nvPr>
            <p:ph type="body" idx="1"/>
          </p:nvPr>
        </p:nvSpPr>
        <p:spPr>
          <a:noFill/>
          <a:ln/>
        </p:spPr>
        <p:txBody>
          <a:bodyPr/>
          <a:lstStyle/>
          <a:p>
            <a:r>
              <a:rPr lang="en-US" b="1" smtClean="0">
                <a:latin typeface="Comic Sans MS" charset="0"/>
                <a:ea typeface="ＭＳ Ｐゴシック" charset="-128"/>
                <a:cs typeface="ＭＳ Ｐゴシック" charset="-128"/>
              </a:rPr>
              <a:t>ffective questioning Research evidence suggests that effective teachers use a greater number of open questions than less effective teachers. The mix of open and closed questions will, of course, depend on what is being taught and the objectives of the lesson. However, teachers who ask no open questions in a lesson may be providing insufficient cognitive challenges for pupils. Questioning is one of the most extensively researched areas of teaching and learning. This is because of its central importance in the teaching and learning process. The research falls into three broad categories: • What is effective questioning? • How do questions engage pupils and promote responses? • How do questions develop pupils’ cognitive abilities? </a:t>
            </a:r>
            <a:endParaRPr lang="nb-NO" smtClean="0">
              <a:latin typeface="Comic Sans MS" charset="0"/>
              <a:ea typeface="ＭＳ Ｐゴシック" charset="-128"/>
              <a:cs typeface="ＭＳ Ｐゴシック" charset="-128"/>
            </a:endParaRPr>
          </a:p>
          <a:p>
            <a:r>
              <a:rPr lang="en-US" smtClean="0">
                <a:latin typeface="Comic Sans MS" charset="0"/>
                <a:ea typeface="ＭＳ Ｐゴシック" charset="-128"/>
                <a:cs typeface="ＭＳ Ｐゴシック" charset="-128"/>
              </a:rPr>
              <a:t>It is estimated that 70–80 per cent of all learning-focused questions require a simple factual response, whereas only 20–30 per cent lead pupils to explain, clarify, expand, generalise or infer. In other words, only a minority of questions demand that pupils use higher-order thinking skills. </a:t>
            </a:r>
            <a:endParaRPr lang="nb-NO" smtClean="0">
              <a:latin typeface="Comic Sans MS" charset="0"/>
              <a:ea typeface="ＭＳ Ｐゴシック" charset="-128"/>
              <a:cs typeface="ＭＳ Ｐゴシック" charset="-128"/>
            </a:endParaRPr>
          </a:p>
        </p:txBody>
      </p:sp>
      <p:sp>
        <p:nvSpPr>
          <p:cNvPr id="63492" name="Slide Number Placeholder 3"/>
          <p:cNvSpPr>
            <a:spLocks noGrp="1"/>
          </p:cNvSpPr>
          <p:nvPr>
            <p:ph type="sldNum" sz="quarter" idx="5"/>
          </p:nvPr>
        </p:nvSpPr>
        <p:spPr>
          <a:noFill/>
        </p:spPr>
        <p:txBody>
          <a:bodyPr/>
          <a:lstStyle/>
          <a:p>
            <a:fld id="{C3321D5B-4DC1-464F-A662-EB6469046FEB}" type="slidenum">
              <a:rPr lang="en-GB" smtClean="0"/>
              <a:pPr/>
              <a:t>5</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Slide Image Placeholder 1"/>
          <p:cNvSpPr>
            <a:spLocks noGrp="1" noRot="1" noChangeAspect="1"/>
          </p:cNvSpPr>
          <p:nvPr>
            <p:ph type="sldImg"/>
          </p:nvPr>
        </p:nvSpPr>
        <p:spPr>
          <a:ln/>
        </p:spPr>
      </p:sp>
      <p:sp>
        <p:nvSpPr>
          <p:cNvPr id="65539" name="Notes Placeholder 2"/>
          <p:cNvSpPr>
            <a:spLocks noGrp="1"/>
          </p:cNvSpPr>
          <p:nvPr>
            <p:ph type="body" idx="1"/>
          </p:nvPr>
        </p:nvSpPr>
        <p:spPr>
          <a:noFill/>
          <a:ln/>
        </p:spPr>
        <p:txBody>
          <a:bodyPr/>
          <a:lstStyle/>
          <a:p>
            <a:r>
              <a:rPr lang="en-US" smtClean="0">
                <a:latin typeface="Comic Sans MS" charset="0"/>
                <a:ea typeface="ＭＳ Ｐゴシック" charset="-128"/>
                <a:cs typeface="ＭＳ Ｐゴシック" charset="-128"/>
              </a:rPr>
              <a:t>U</a:t>
            </a:r>
            <a:r>
              <a:rPr lang="nb-NO" smtClean="0">
                <a:latin typeface="Comic Sans MS" charset="0"/>
                <a:ea typeface="ＭＳ Ｐゴシック" charset="-128"/>
                <a:cs typeface="ＭＳ Ｐゴシック" charset="-128"/>
              </a:rPr>
              <a:t>tdypende spørsmål, oppfølgingsspærsmål</a:t>
            </a:r>
          </a:p>
        </p:txBody>
      </p:sp>
      <p:sp>
        <p:nvSpPr>
          <p:cNvPr id="65540" name="Slide Number Placeholder 3"/>
          <p:cNvSpPr>
            <a:spLocks noGrp="1"/>
          </p:cNvSpPr>
          <p:nvPr>
            <p:ph type="sldNum" sz="quarter" idx="5"/>
          </p:nvPr>
        </p:nvSpPr>
        <p:spPr>
          <a:noFill/>
        </p:spPr>
        <p:txBody>
          <a:bodyPr/>
          <a:lstStyle/>
          <a:p>
            <a:fld id="{FDDAEB27-1039-F048-B417-04CDFC091160}" type="slidenum">
              <a:rPr lang="en-GB" smtClean="0"/>
              <a:pPr/>
              <a:t>11</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Slide Image Placeholder 1"/>
          <p:cNvSpPr>
            <a:spLocks noGrp="1" noRot="1" noChangeAspect="1"/>
          </p:cNvSpPr>
          <p:nvPr>
            <p:ph type="sldImg"/>
          </p:nvPr>
        </p:nvSpPr>
        <p:spPr>
          <a:ln/>
        </p:spPr>
      </p:sp>
      <p:sp>
        <p:nvSpPr>
          <p:cNvPr id="70659" name="Notes Placeholder 2"/>
          <p:cNvSpPr>
            <a:spLocks noGrp="1"/>
          </p:cNvSpPr>
          <p:nvPr>
            <p:ph type="body" idx="1"/>
          </p:nvPr>
        </p:nvSpPr>
        <p:spPr>
          <a:noFill/>
          <a:ln/>
        </p:spPr>
        <p:txBody>
          <a:bodyPr/>
          <a:lstStyle/>
          <a:p>
            <a:r>
              <a:rPr lang="en-US" b="1" smtClean="0">
                <a:latin typeface="Comic Sans MS" charset="0"/>
                <a:ea typeface="ＭＳ Ｐゴシック" charset="-128"/>
                <a:cs typeface="ＭＳ Ｐゴシック" charset="-128"/>
              </a:rPr>
              <a:t>How do questions engage pupils and promote responses? It doesn’t matter how good and well structured your questions are if your pupils do not respond. This can be a problem with shy pupils or older pupils who are not used to highly interactive teaching. It can also be a problem with pupils who are not very interested in school or engaged with learning. The research identifies a number of strategies which are helpful in encouraging pupil response. (See Borich 1996; Muijs and Reynolds 2001; Morgan and Saxton 1994; Wragg and Brown 2001; Rowe 1986; Black and Harrison 2001; Black et al. 2002.) Pupil response is enhanced where: • there is a classroom climate in which pupils feel safe and know they will not be criticised or ridiculed if they give a wrong answer; • prompts are provided to give pupils confidence to try an answer; • there is a ‘no-hands’ approach to answering, where you choose the respondent rather than have them volunteer; • ‘wait time’ is provided before an answer is required. The research suggests that 3 seconds is about right for most questions, with the proviso that more complex questions may need a longer wait time. Research shows that the average wait time in classrooms is about 1 second (Rowe 1986; Borich 1996). </a:t>
            </a:r>
            <a:endParaRPr lang="nb-NO" smtClean="0">
              <a:latin typeface="Comic Sans MS" charset="0"/>
              <a:ea typeface="ＭＳ Ｐゴシック" charset="-128"/>
              <a:cs typeface="ＭＳ Ｐゴシック" charset="-128"/>
            </a:endParaRPr>
          </a:p>
        </p:txBody>
      </p:sp>
      <p:sp>
        <p:nvSpPr>
          <p:cNvPr id="70660" name="Slide Number Placeholder 3"/>
          <p:cNvSpPr>
            <a:spLocks noGrp="1"/>
          </p:cNvSpPr>
          <p:nvPr>
            <p:ph type="sldNum" sz="quarter" idx="5"/>
          </p:nvPr>
        </p:nvSpPr>
        <p:spPr>
          <a:noFill/>
        </p:spPr>
        <p:txBody>
          <a:bodyPr/>
          <a:lstStyle/>
          <a:p>
            <a:fld id="{8221CAE7-8A6E-BF4B-B550-BDAF0994404A}" type="slidenum">
              <a:rPr lang="en-GB" smtClean="0"/>
              <a:pPr/>
              <a:t>16</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Slide Image Placeholder 1"/>
          <p:cNvSpPr>
            <a:spLocks noGrp="1" noRot="1" noChangeAspect="1"/>
          </p:cNvSpPr>
          <p:nvPr>
            <p:ph type="sldImg"/>
          </p:nvPr>
        </p:nvSpPr>
        <p:spPr>
          <a:ln/>
        </p:spPr>
      </p:sp>
      <p:sp>
        <p:nvSpPr>
          <p:cNvPr id="143363" name="Notes Placeholder 2"/>
          <p:cNvSpPr>
            <a:spLocks noGrp="1"/>
          </p:cNvSpPr>
          <p:nvPr>
            <p:ph type="body" idx="1"/>
          </p:nvPr>
        </p:nvSpPr>
        <p:spPr>
          <a:noFill/>
          <a:ln/>
        </p:spPr>
        <p:txBody>
          <a:bodyPr/>
          <a:lstStyle/>
          <a:p>
            <a:endParaRPr lang="nb-NO">
              <a:latin typeface="Comic Sans MS" charset="0"/>
              <a:ea typeface="ＭＳ Ｐゴシック" charset="-128"/>
              <a:cs typeface="ＭＳ Ｐゴシック" charset="-128"/>
            </a:endParaRPr>
          </a:p>
        </p:txBody>
      </p:sp>
      <p:sp>
        <p:nvSpPr>
          <p:cNvPr id="143364" name="Slide Number Placeholder 3"/>
          <p:cNvSpPr>
            <a:spLocks noGrp="1"/>
          </p:cNvSpPr>
          <p:nvPr>
            <p:ph type="sldNum" sz="quarter" idx="5"/>
          </p:nvPr>
        </p:nvSpPr>
        <p:spPr>
          <a:noFill/>
        </p:spPr>
        <p:txBody>
          <a:bodyPr/>
          <a:lstStyle/>
          <a:p>
            <a:fld id="{51CF113C-DB3E-BB42-B040-72A6C216235C}" type="slidenum">
              <a:rPr lang="en-GB" smtClean="0"/>
              <a:pPr/>
              <a:t>18</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tellysbilde">
    <p:spTree>
      <p:nvGrpSpPr>
        <p:cNvPr id="1" name=""/>
        <p:cNvGrpSpPr/>
        <p:nvPr/>
      </p:nvGrpSpPr>
      <p:grpSpPr>
        <a:xfrm>
          <a:off x="0" y="0"/>
          <a:ext cx="0" cy="0"/>
          <a:chOff x="0" y="0"/>
          <a:chExt cx="0" cy="0"/>
        </a:xfrm>
      </p:grpSpPr>
      <p:sp>
        <p:nvSpPr>
          <p:cNvPr id="8" name="Tittel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nb-NO" smtClean="0"/>
              <a:t>Klikk for å redigere tittelstil</a:t>
            </a:r>
            <a:endParaRPr kumimoji="0" lang="en-US"/>
          </a:p>
        </p:txBody>
      </p:sp>
      <p:sp>
        <p:nvSpPr>
          <p:cNvPr id="9" name="Undertittel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b-NO" smtClean="0"/>
              <a:t>Klikk for å redigere undertittelstil i malen</a:t>
            </a:r>
            <a:endParaRPr kumimoji="0" lang="en-US"/>
          </a:p>
        </p:txBody>
      </p:sp>
      <p:sp>
        <p:nvSpPr>
          <p:cNvPr id="28" name="Plassholder for dato 27"/>
          <p:cNvSpPr>
            <a:spLocks noGrp="1"/>
          </p:cNvSpPr>
          <p:nvPr>
            <p:ph type="dt" sz="half" idx="10"/>
          </p:nvPr>
        </p:nvSpPr>
        <p:spPr>
          <a:xfrm>
            <a:off x="6400800" y="6355080"/>
            <a:ext cx="2286000" cy="365760"/>
          </a:xfrm>
        </p:spPr>
        <p:txBody>
          <a:bodyPr/>
          <a:lstStyle>
            <a:lvl1pPr>
              <a:defRPr sz="1400"/>
            </a:lvl1pPr>
          </a:lstStyle>
          <a:p>
            <a:fld id="{370DAB08-56CE-5B4A-8A4D-C66E2C0BD201}" type="datetimeFigureOut">
              <a:rPr lang="nn-NO" smtClean="0"/>
              <a:pPr/>
              <a:t>08-03-10</a:t>
            </a:fld>
            <a:endParaRPr lang="nb-NO"/>
          </a:p>
        </p:txBody>
      </p:sp>
      <p:sp>
        <p:nvSpPr>
          <p:cNvPr id="17" name="Plassholder for bunntekst 16"/>
          <p:cNvSpPr>
            <a:spLocks noGrp="1"/>
          </p:cNvSpPr>
          <p:nvPr>
            <p:ph type="ftr" sz="quarter" idx="11"/>
          </p:nvPr>
        </p:nvSpPr>
        <p:spPr>
          <a:xfrm>
            <a:off x="2898648" y="6355080"/>
            <a:ext cx="3474720" cy="365760"/>
          </a:xfrm>
        </p:spPr>
        <p:txBody>
          <a:bodyPr/>
          <a:lstStyle/>
          <a:p>
            <a:endParaRPr lang="nb-NO"/>
          </a:p>
        </p:txBody>
      </p:sp>
      <p:sp>
        <p:nvSpPr>
          <p:cNvPr id="29" name="Plassholder for lysbildenummer 28"/>
          <p:cNvSpPr>
            <a:spLocks noGrp="1"/>
          </p:cNvSpPr>
          <p:nvPr>
            <p:ph type="sldNum" sz="quarter" idx="12"/>
          </p:nvPr>
        </p:nvSpPr>
        <p:spPr>
          <a:xfrm>
            <a:off x="1216152" y="6355080"/>
            <a:ext cx="1219200" cy="365760"/>
          </a:xfrm>
        </p:spPr>
        <p:txBody>
          <a:bodyPr/>
          <a:lstStyle/>
          <a:p>
            <a:fld id="{DB0E4600-0381-4CF3-88F2-7ED7D2E3F9C8}" type="slidenum">
              <a:rPr lang="nb-NO" smtClean="0"/>
              <a:pPr/>
              <a:t>‹#›</a:t>
            </a:fld>
            <a:endParaRPr lang="nb-NO"/>
          </a:p>
        </p:txBody>
      </p:sp>
      <p:sp>
        <p:nvSpPr>
          <p:cNvPr id="21" name="Rektangel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ktangel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ktangel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ktangel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kumimoji="0" lang="nb-NO" smtClean="0"/>
              <a:t>Klikk for å redigere tittelstil</a:t>
            </a:r>
            <a:endParaRPr kumimoji="0" lang="en-US"/>
          </a:p>
        </p:txBody>
      </p:sp>
      <p:sp>
        <p:nvSpPr>
          <p:cNvPr id="3" name="Plassholder for loddrett tekst 2"/>
          <p:cNvSpPr>
            <a:spLocks noGrp="1"/>
          </p:cNvSpPr>
          <p:nvPr>
            <p:ph type="body" orient="vert" idx="1"/>
          </p:nvPr>
        </p:nvSpPr>
        <p:spPr/>
        <p:txBody>
          <a:bodyPr vert="eaVert"/>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kumimoji="0" lang="nb-NO" smtClean="0"/>
              <a:t>Klikk for å redigere tittelstil</a:t>
            </a:r>
            <a:endParaRPr kumimoji="0" lang="en-US"/>
          </a:p>
        </p:txBody>
      </p:sp>
      <p:sp>
        <p:nvSpPr>
          <p:cNvPr id="3" name="Plassholder for loddrett tekst 2"/>
          <p:cNvSpPr>
            <a:spLocks noGrp="1"/>
          </p:cNvSpPr>
          <p:nvPr>
            <p:ph type="body" orient="vert" idx="1"/>
          </p:nvPr>
        </p:nvSpPr>
        <p:spPr>
          <a:xfrm>
            <a:off x="457200" y="274638"/>
            <a:ext cx="6019800" cy="5851525"/>
          </a:xfrm>
        </p:spPr>
        <p:txBody>
          <a:bodyPr vert="eaVert"/>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
        <p:nvSpPr>
          <p:cNvPr id="7" name="Rett linje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Likebent trekant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t linje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tellysbilde">
    <p:spTree>
      <p:nvGrpSpPr>
        <p:cNvPr id="1" name=""/>
        <p:cNvGrpSpPr/>
        <p:nvPr/>
      </p:nvGrpSpPr>
      <p:grpSpPr>
        <a:xfrm>
          <a:off x="0" y="0"/>
          <a:ext cx="0" cy="0"/>
          <a:chOff x="0" y="0"/>
          <a:chExt cx="0" cy="0"/>
        </a:xfrm>
      </p:grpSpPr>
      <p:sp>
        <p:nvSpPr>
          <p:cNvPr id="8" name="Tittel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nb-NO" smtClean="0"/>
              <a:t>Klikk for å redigere tittelstil</a:t>
            </a:r>
            <a:endParaRPr kumimoji="0" lang="en-US"/>
          </a:p>
        </p:txBody>
      </p:sp>
      <p:sp>
        <p:nvSpPr>
          <p:cNvPr id="9" name="Undertittel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b-NO" smtClean="0"/>
              <a:t>Klikk for å redigere undertittelstil i malen</a:t>
            </a:r>
            <a:endParaRPr kumimoji="0" lang="en-US"/>
          </a:p>
        </p:txBody>
      </p:sp>
      <p:sp>
        <p:nvSpPr>
          <p:cNvPr id="28" name="Plassholder for dato 27"/>
          <p:cNvSpPr>
            <a:spLocks noGrp="1"/>
          </p:cNvSpPr>
          <p:nvPr>
            <p:ph type="dt" sz="half" idx="10"/>
          </p:nvPr>
        </p:nvSpPr>
        <p:spPr>
          <a:xfrm>
            <a:off x="6400800" y="6355080"/>
            <a:ext cx="2286000" cy="365760"/>
          </a:xfrm>
        </p:spPr>
        <p:txBody>
          <a:bodyPr/>
          <a:lstStyle>
            <a:lvl1pPr>
              <a:defRPr sz="1400"/>
            </a:lvl1pPr>
          </a:lstStyle>
          <a:p>
            <a:fld id="{370DAB08-56CE-5B4A-8A4D-C66E2C0BD201}" type="datetimeFigureOut">
              <a:rPr lang="nn-NO" smtClean="0"/>
              <a:pPr/>
              <a:t>08-03-10</a:t>
            </a:fld>
            <a:endParaRPr lang="nb-NO"/>
          </a:p>
        </p:txBody>
      </p:sp>
      <p:sp>
        <p:nvSpPr>
          <p:cNvPr id="17" name="Plassholder for bunntekst 16"/>
          <p:cNvSpPr>
            <a:spLocks noGrp="1"/>
          </p:cNvSpPr>
          <p:nvPr>
            <p:ph type="ftr" sz="quarter" idx="11"/>
          </p:nvPr>
        </p:nvSpPr>
        <p:spPr>
          <a:xfrm>
            <a:off x="2898648" y="6355080"/>
            <a:ext cx="3474720" cy="365760"/>
          </a:xfrm>
        </p:spPr>
        <p:txBody>
          <a:bodyPr/>
          <a:lstStyle/>
          <a:p>
            <a:endParaRPr lang="nb-NO"/>
          </a:p>
        </p:txBody>
      </p:sp>
      <p:sp>
        <p:nvSpPr>
          <p:cNvPr id="29" name="Plassholder for lysbildenummer 28"/>
          <p:cNvSpPr>
            <a:spLocks noGrp="1"/>
          </p:cNvSpPr>
          <p:nvPr>
            <p:ph type="sldNum" sz="quarter" idx="12"/>
          </p:nvPr>
        </p:nvSpPr>
        <p:spPr>
          <a:xfrm>
            <a:off x="1216152" y="6355080"/>
            <a:ext cx="1219200" cy="365760"/>
          </a:xfrm>
        </p:spPr>
        <p:txBody>
          <a:bodyPr/>
          <a:lstStyle/>
          <a:p>
            <a:fld id="{042AED99-7FB4-404E-8A97-64753DCE42EC}" type="slidenum">
              <a:rPr kumimoji="0" lang="en-US" smtClean="0"/>
              <a:pPr/>
              <a:t>‹#›</a:t>
            </a:fld>
            <a:endParaRPr kumimoji="0" lang="en-US"/>
          </a:p>
        </p:txBody>
      </p:sp>
      <p:sp>
        <p:nvSpPr>
          <p:cNvPr id="21" name="Rektangel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ktangel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ktangel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ktangel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kumimoji="0" lang="nb-NO" smtClean="0"/>
              <a:t>Klikk for å redigere tittelstil</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
        <p:nvSpPr>
          <p:cNvPr id="8" name="Plassholder for innhold 7"/>
          <p:cNvSpPr>
            <a:spLocks noGrp="1"/>
          </p:cNvSpPr>
          <p:nvPr>
            <p:ph sz="quarter" idx="1"/>
          </p:nvPr>
        </p:nvSpPr>
        <p:spPr>
          <a:xfrm>
            <a:off x="457200" y="1219200"/>
            <a:ext cx="8229600"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Inndelingsoverskrift">
    <p:bg>
      <p:bgRef idx="1001">
        <a:schemeClr val="bg2"/>
      </p:bgRef>
    </p:bg>
    <p:spTree>
      <p:nvGrpSpPr>
        <p:cNvPr id="1" name=""/>
        <p:cNvGrpSpPr/>
        <p:nvPr/>
      </p:nvGrpSpPr>
      <p:grpSpPr>
        <a:xfrm>
          <a:off x="0" y="0"/>
          <a:ext cx="0" cy="0"/>
          <a:chOff x="0" y="0"/>
          <a:chExt cx="0" cy="0"/>
        </a:xfrm>
      </p:grpSpPr>
      <p:sp>
        <p:nvSpPr>
          <p:cNvPr id="2" name="Tittel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nb-NO" smtClean="0"/>
              <a:t>Klikk for å redigere tittelstil</a:t>
            </a:r>
            <a:endParaRPr kumimoji="0" lang="en-US"/>
          </a:p>
        </p:txBody>
      </p:sp>
      <p:sp>
        <p:nvSpPr>
          <p:cNvPr id="3" name="Plassholder for tekst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b-NO" smtClean="0"/>
              <a:t>Klikk for å redigere tekststiler i malen</a:t>
            </a:r>
          </a:p>
        </p:txBody>
      </p:sp>
      <p:sp>
        <p:nvSpPr>
          <p:cNvPr id="4" name="Plassholder for dato 3"/>
          <p:cNvSpPr>
            <a:spLocks noGrp="1"/>
          </p:cNvSpPr>
          <p:nvPr>
            <p:ph type="dt" sz="half" idx="10"/>
          </p:nvPr>
        </p:nvSpPr>
        <p:spPr>
          <a:xfrm>
            <a:off x="6400800" y="6355080"/>
            <a:ext cx="2286000" cy="365760"/>
          </a:xfrm>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a:xfrm>
            <a:off x="2898648" y="6355080"/>
            <a:ext cx="3474720" cy="365760"/>
          </a:xfrm>
        </p:spPr>
        <p:txBody>
          <a:bodyPr/>
          <a:lstStyle/>
          <a:p>
            <a:endParaRPr lang="nb-NO"/>
          </a:p>
        </p:txBody>
      </p:sp>
      <p:sp>
        <p:nvSpPr>
          <p:cNvPr id="6" name="Plassholder for lysbildenummer 5"/>
          <p:cNvSpPr>
            <a:spLocks noGrp="1"/>
          </p:cNvSpPr>
          <p:nvPr>
            <p:ph type="sldNum" sz="quarter" idx="12"/>
          </p:nvPr>
        </p:nvSpPr>
        <p:spPr>
          <a:xfrm>
            <a:off x="1069848" y="6355080"/>
            <a:ext cx="1520952" cy="365760"/>
          </a:xfrm>
        </p:spPr>
        <p:txBody>
          <a:bodyPr/>
          <a:lstStyle/>
          <a:p>
            <a:fld id="{A2E9A359-9EE6-6C45-860B-D7D3E054237F}" type="slidenum">
              <a:rPr lang="nb-NO" smtClean="0"/>
              <a:pPr/>
              <a:t>‹#›</a:t>
            </a:fld>
            <a:endParaRPr lang="nb-NO"/>
          </a:p>
        </p:txBody>
      </p:sp>
      <p:sp>
        <p:nvSpPr>
          <p:cNvPr id="7" name="Rektangel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ktangel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lstStyle/>
          <a:p>
            <a:r>
              <a:rPr kumimoji="0" lang="nb-NO" smtClean="0"/>
              <a:t>Klikk for å redigere tittelstil</a:t>
            </a:r>
            <a:endParaRPr kumimoji="0" lang="en-US"/>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9" name="Plassholder for innhold 8"/>
          <p:cNvSpPr>
            <a:spLocks noGrp="1"/>
          </p:cNvSpPr>
          <p:nvPr>
            <p:ph sz="quarter" idx="1"/>
          </p:nvPr>
        </p:nvSpPr>
        <p:spPr>
          <a:xfrm>
            <a:off x="457200" y="1219200"/>
            <a:ext cx="4041648"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11" name="Plassholder for innhold 10"/>
          <p:cNvSpPr>
            <a:spLocks noGrp="1"/>
          </p:cNvSpPr>
          <p:nvPr>
            <p:ph sz="quarter" idx="2"/>
          </p:nvPr>
        </p:nvSpPr>
        <p:spPr>
          <a:xfrm>
            <a:off x="4632198" y="1216152"/>
            <a:ext cx="4041648"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nchor="ctr"/>
          <a:lstStyle>
            <a:lvl1pPr>
              <a:defRPr/>
            </a:lvl1pPr>
          </a:lstStyle>
          <a:p>
            <a:r>
              <a:rPr kumimoji="0" lang="nb-NO" smtClean="0"/>
              <a:t>Klikk for å redigere tittelstil</a:t>
            </a:r>
            <a:endParaRPr kumimoji="0" lang="en-US"/>
          </a:p>
        </p:txBody>
      </p:sp>
      <p:sp>
        <p:nvSpPr>
          <p:cNvPr id="3" name="Plassholder for tekst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4" name="Plassholder for tekst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7" name="Plassholder for dato 6"/>
          <p:cNvSpPr>
            <a:spLocks noGrp="1"/>
          </p:cNvSpPr>
          <p:nvPr>
            <p:ph type="dt" sz="half" idx="10"/>
          </p:nvPr>
        </p:nvSpPr>
        <p:spPr/>
        <p:txBody>
          <a:bodyPr/>
          <a:lstStyle/>
          <a:p>
            <a:fld id="{370DAB08-56CE-5B4A-8A4D-C66E2C0BD201}" type="datetimeFigureOut">
              <a:rPr lang="nn-NO" smtClean="0"/>
              <a:pPr/>
              <a:t>08-03-10</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A2E9A359-9EE6-6C45-860B-D7D3E054237F}" type="slidenum">
              <a:rPr lang="nb-NO" smtClean="0"/>
              <a:pPr/>
              <a:t>‹#›</a:t>
            </a:fld>
            <a:endParaRPr lang="nb-NO"/>
          </a:p>
        </p:txBody>
      </p:sp>
      <p:sp>
        <p:nvSpPr>
          <p:cNvPr id="11" name="Plassholder for innhold 10"/>
          <p:cNvSpPr>
            <a:spLocks noGrp="1"/>
          </p:cNvSpPr>
          <p:nvPr>
            <p:ph sz="quarter" idx="2"/>
          </p:nvPr>
        </p:nvSpPr>
        <p:spPr>
          <a:xfrm>
            <a:off x="457200" y="2133600"/>
            <a:ext cx="4038600" cy="40386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13" name="Plassholder for innhold 12"/>
          <p:cNvSpPr>
            <a:spLocks noGrp="1"/>
          </p:cNvSpPr>
          <p:nvPr>
            <p:ph sz="quarter" idx="4"/>
          </p:nvPr>
        </p:nvSpPr>
        <p:spPr>
          <a:xfrm>
            <a:off x="4648200" y="2133600"/>
            <a:ext cx="4038600" cy="40386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lstStyle/>
          <a:p>
            <a:r>
              <a:rPr kumimoji="0" lang="nb-NO" smtClean="0"/>
              <a:t>Klikk for å redigere tittelstil</a:t>
            </a:r>
            <a:endParaRPr kumimoji="0" lang="en-US"/>
          </a:p>
        </p:txBody>
      </p:sp>
      <p:sp>
        <p:nvSpPr>
          <p:cNvPr id="3" name="Plassholder for dato 2"/>
          <p:cNvSpPr>
            <a:spLocks noGrp="1"/>
          </p:cNvSpPr>
          <p:nvPr>
            <p:ph type="dt" sz="half" idx="10"/>
          </p:nvPr>
        </p:nvSpPr>
        <p:spPr/>
        <p:txBody>
          <a:bodyPr/>
          <a:lstStyle/>
          <a:p>
            <a:fld id="{370DAB08-56CE-5B4A-8A4D-C66E2C0BD201}" type="datetimeFigureOut">
              <a:rPr lang="nn-NO" smtClean="0"/>
              <a:pPr/>
              <a:t>08-03-10</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A2E9A359-9EE6-6C45-860B-D7D3E054237F}" type="slidenum">
              <a:rPr lang="nb-NO" smtClean="0"/>
              <a:pPr/>
              <a:t>‹#›</a:t>
            </a:fld>
            <a:endParaRPr lang="nb-NO"/>
          </a:p>
        </p:txBody>
      </p:sp>
      <p:sp>
        <p:nvSpPr>
          <p:cNvPr id="6" name="Likebent trekan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Tom">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370DAB08-56CE-5B4A-8A4D-C66E2C0BD201}" type="datetimeFigureOut">
              <a:rPr lang="nn-NO" smtClean="0"/>
              <a:pPr/>
              <a:t>08-03-10</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A2E9A359-9EE6-6C45-860B-D7D3E054237F}" type="slidenum">
              <a:rPr lang="nb-NO" smtClean="0"/>
              <a:pPr/>
              <a:t>‹#›</a:t>
            </a:fld>
            <a:endParaRPr lang="nb-NO"/>
          </a:p>
        </p:txBody>
      </p:sp>
      <p:sp>
        <p:nvSpPr>
          <p:cNvPr id="5" name="Rett linje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Likebent trekan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nb-NO" smtClean="0"/>
              <a:t>Klikk for å redigere tittelstil</a:t>
            </a:r>
            <a:endParaRPr kumimoji="0" lang="en-US"/>
          </a:p>
        </p:txBody>
      </p:sp>
      <p:sp>
        <p:nvSpPr>
          <p:cNvPr id="3" name="Plassholder for tekst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nb-NO" smtClean="0"/>
              <a:t>Klikk for å redigere tekststiler i malen</a:t>
            </a:r>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8" name="Rett linj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Rett linje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Likebent trekan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lassholder for innhold 11"/>
          <p:cNvSpPr>
            <a:spLocks noGrp="1"/>
          </p:cNvSpPr>
          <p:nvPr>
            <p:ph sz="quarter" idx="1"/>
          </p:nvPr>
        </p:nvSpPr>
        <p:spPr>
          <a:xfrm>
            <a:off x="304800" y="304800"/>
            <a:ext cx="5715000" cy="57150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kumimoji="0" lang="nb-NO" smtClean="0"/>
              <a:t>Klikk for å redigere tittelstil</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
        <p:nvSpPr>
          <p:cNvPr id="8" name="Plassholder for innhold 7"/>
          <p:cNvSpPr>
            <a:spLocks noGrp="1"/>
          </p:cNvSpPr>
          <p:nvPr>
            <p:ph sz="quarter" idx="1"/>
          </p:nvPr>
        </p:nvSpPr>
        <p:spPr>
          <a:xfrm>
            <a:off x="457200" y="1219200"/>
            <a:ext cx="8229600"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Bilde med tekst">
    <p:bg>
      <p:bgRef idx="1001">
        <a:schemeClr val="bg2"/>
      </p:bgRef>
    </p:bg>
    <p:spTree>
      <p:nvGrpSpPr>
        <p:cNvPr id="1" name=""/>
        <p:cNvGrpSpPr/>
        <p:nvPr/>
      </p:nvGrpSpPr>
      <p:grpSpPr>
        <a:xfrm>
          <a:off x="0" y="0"/>
          <a:ext cx="0" cy="0"/>
          <a:chOff x="0" y="0"/>
          <a:chExt cx="0" cy="0"/>
        </a:xfrm>
      </p:grpSpPr>
      <p:sp>
        <p:nvSpPr>
          <p:cNvPr id="2" name="Tittel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nb-NO" smtClean="0"/>
              <a:t>Klikk for å redigere tittelstil</a:t>
            </a:r>
            <a:endParaRPr kumimoji="0" lang="en-US"/>
          </a:p>
        </p:txBody>
      </p:sp>
      <p:sp>
        <p:nvSpPr>
          <p:cNvPr id="3" name="Plassholder for bilde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nb-NO" smtClean="0"/>
              <a:t>Klikk ikonet for å legge til bilde</a:t>
            </a:r>
            <a:endParaRPr kumimoji="0" lang="en-US" dirty="0"/>
          </a:p>
        </p:txBody>
      </p:sp>
      <p:sp>
        <p:nvSpPr>
          <p:cNvPr id="4" name="Plassholder for tekst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nb-NO" smtClean="0"/>
              <a:t>Klikk for å redigere tekststiler i malen</a:t>
            </a:r>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8" name="Rett linj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Likebent trekan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ktangel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kumimoji="0" lang="nb-NO" smtClean="0"/>
              <a:t>Klikk for å redigere tittelstil</a:t>
            </a:r>
            <a:endParaRPr kumimoji="0" lang="en-US"/>
          </a:p>
        </p:txBody>
      </p:sp>
      <p:sp>
        <p:nvSpPr>
          <p:cNvPr id="3" name="Plassholder for loddrett tekst 2"/>
          <p:cNvSpPr>
            <a:spLocks noGrp="1"/>
          </p:cNvSpPr>
          <p:nvPr>
            <p:ph type="body" orient="vert" idx="1"/>
          </p:nvPr>
        </p:nvSpPr>
        <p:spPr/>
        <p:txBody>
          <a:bodyPr vert="eaVert"/>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kumimoji="0" lang="nb-NO" smtClean="0"/>
              <a:t>Klikk for å redigere tittelstil</a:t>
            </a:r>
            <a:endParaRPr kumimoji="0" lang="en-US"/>
          </a:p>
        </p:txBody>
      </p:sp>
      <p:sp>
        <p:nvSpPr>
          <p:cNvPr id="3" name="Plassholder for loddrett tekst 2"/>
          <p:cNvSpPr>
            <a:spLocks noGrp="1"/>
          </p:cNvSpPr>
          <p:nvPr>
            <p:ph type="body" orient="vert" idx="1"/>
          </p:nvPr>
        </p:nvSpPr>
        <p:spPr>
          <a:xfrm>
            <a:off x="457200" y="274638"/>
            <a:ext cx="6019800" cy="5851525"/>
          </a:xfrm>
        </p:spPr>
        <p:txBody>
          <a:bodyPr vert="eaVert"/>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4" name="Plassholder for dato 3"/>
          <p:cNvSpPr>
            <a:spLocks noGrp="1"/>
          </p:cNvSpPr>
          <p:nvPr>
            <p:ph type="dt" sz="half" idx="10"/>
          </p:nvPr>
        </p:nvSpPr>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A2E9A359-9EE6-6C45-860B-D7D3E054237F}" type="slidenum">
              <a:rPr lang="nb-NO" smtClean="0"/>
              <a:pPr/>
              <a:t>‹#›</a:t>
            </a:fld>
            <a:endParaRPr lang="nb-NO"/>
          </a:p>
        </p:txBody>
      </p:sp>
      <p:sp>
        <p:nvSpPr>
          <p:cNvPr id="7" name="Rett linje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Likebent trekant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tt linje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Inndelingsoverskrift">
    <p:bg>
      <p:bgRef idx="1001">
        <a:schemeClr val="bg2"/>
      </p:bgRef>
    </p:bg>
    <p:spTree>
      <p:nvGrpSpPr>
        <p:cNvPr id="1" name=""/>
        <p:cNvGrpSpPr/>
        <p:nvPr/>
      </p:nvGrpSpPr>
      <p:grpSpPr>
        <a:xfrm>
          <a:off x="0" y="0"/>
          <a:ext cx="0" cy="0"/>
          <a:chOff x="0" y="0"/>
          <a:chExt cx="0" cy="0"/>
        </a:xfrm>
      </p:grpSpPr>
      <p:sp>
        <p:nvSpPr>
          <p:cNvPr id="2" name="Tittel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nb-NO" smtClean="0"/>
              <a:t>Klikk for å redigere tittelstil</a:t>
            </a:r>
            <a:endParaRPr kumimoji="0" lang="en-US"/>
          </a:p>
        </p:txBody>
      </p:sp>
      <p:sp>
        <p:nvSpPr>
          <p:cNvPr id="3" name="Plassholder for tekst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b-NO" smtClean="0"/>
              <a:t>Klikk for å redigere tekststiler i malen</a:t>
            </a:r>
          </a:p>
        </p:txBody>
      </p:sp>
      <p:sp>
        <p:nvSpPr>
          <p:cNvPr id="4" name="Plassholder for dato 3"/>
          <p:cNvSpPr>
            <a:spLocks noGrp="1"/>
          </p:cNvSpPr>
          <p:nvPr>
            <p:ph type="dt" sz="half" idx="10"/>
          </p:nvPr>
        </p:nvSpPr>
        <p:spPr>
          <a:xfrm>
            <a:off x="6400800" y="6355080"/>
            <a:ext cx="2286000" cy="365760"/>
          </a:xfrm>
        </p:spPr>
        <p:txBody>
          <a:bodyPr/>
          <a:lstStyle/>
          <a:p>
            <a:fld id="{370DAB08-56CE-5B4A-8A4D-C66E2C0BD201}" type="datetimeFigureOut">
              <a:rPr lang="nn-NO" smtClean="0"/>
              <a:pPr/>
              <a:t>08-03-10</a:t>
            </a:fld>
            <a:endParaRPr lang="nb-NO"/>
          </a:p>
        </p:txBody>
      </p:sp>
      <p:sp>
        <p:nvSpPr>
          <p:cNvPr id="5" name="Plassholder for bunntekst 4"/>
          <p:cNvSpPr>
            <a:spLocks noGrp="1"/>
          </p:cNvSpPr>
          <p:nvPr>
            <p:ph type="ftr" sz="quarter" idx="11"/>
          </p:nvPr>
        </p:nvSpPr>
        <p:spPr>
          <a:xfrm>
            <a:off x="2898648" y="6355080"/>
            <a:ext cx="3474720" cy="365760"/>
          </a:xfrm>
        </p:spPr>
        <p:txBody>
          <a:bodyPr/>
          <a:lstStyle/>
          <a:p>
            <a:endParaRPr lang="nb-NO"/>
          </a:p>
        </p:txBody>
      </p:sp>
      <p:sp>
        <p:nvSpPr>
          <p:cNvPr id="6" name="Plassholder for lysbildenummer 5"/>
          <p:cNvSpPr>
            <a:spLocks noGrp="1"/>
          </p:cNvSpPr>
          <p:nvPr>
            <p:ph type="sldNum" sz="quarter" idx="12"/>
          </p:nvPr>
        </p:nvSpPr>
        <p:spPr>
          <a:xfrm>
            <a:off x="1069848" y="6355080"/>
            <a:ext cx="1520952" cy="365760"/>
          </a:xfrm>
        </p:spPr>
        <p:txBody>
          <a:bodyPr/>
          <a:lstStyle/>
          <a:p>
            <a:fld id="{A2E9A359-9EE6-6C45-860B-D7D3E054237F}" type="slidenum">
              <a:rPr lang="nb-NO" smtClean="0"/>
              <a:pPr/>
              <a:t>‹#›</a:t>
            </a:fld>
            <a:endParaRPr lang="nb-NO"/>
          </a:p>
        </p:txBody>
      </p:sp>
      <p:sp>
        <p:nvSpPr>
          <p:cNvPr id="7" name="Rektangel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ktangel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lstStyle/>
          <a:p>
            <a:r>
              <a:rPr kumimoji="0" lang="nb-NO" smtClean="0"/>
              <a:t>Klikk for å redigere tittelstil</a:t>
            </a:r>
            <a:endParaRPr kumimoji="0" lang="en-US"/>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9" name="Plassholder for innhold 8"/>
          <p:cNvSpPr>
            <a:spLocks noGrp="1"/>
          </p:cNvSpPr>
          <p:nvPr>
            <p:ph sz="quarter" idx="1"/>
          </p:nvPr>
        </p:nvSpPr>
        <p:spPr>
          <a:xfrm>
            <a:off x="457200" y="1219200"/>
            <a:ext cx="4041648"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11" name="Plassholder for innhold 10"/>
          <p:cNvSpPr>
            <a:spLocks noGrp="1"/>
          </p:cNvSpPr>
          <p:nvPr>
            <p:ph sz="quarter" idx="2"/>
          </p:nvPr>
        </p:nvSpPr>
        <p:spPr>
          <a:xfrm>
            <a:off x="4632198" y="1216152"/>
            <a:ext cx="4041648" cy="493776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nchor="ctr"/>
          <a:lstStyle>
            <a:lvl1pPr>
              <a:defRPr/>
            </a:lvl1pPr>
          </a:lstStyle>
          <a:p>
            <a:r>
              <a:rPr kumimoji="0" lang="nb-NO" smtClean="0"/>
              <a:t>Klikk for å redigere tittelstil</a:t>
            </a:r>
            <a:endParaRPr kumimoji="0" lang="en-US"/>
          </a:p>
        </p:txBody>
      </p:sp>
      <p:sp>
        <p:nvSpPr>
          <p:cNvPr id="3" name="Plassholder for tekst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4" name="Plassholder for tekst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nb-NO" smtClean="0"/>
              <a:t>Klikk for å redigere tekststiler i malen</a:t>
            </a:r>
          </a:p>
        </p:txBody>
      </p:sp>
      <p:sp>
        <p:nvSpPr>
          <p:cNvPr id="7" name="Plassholder for dato 6"/>
          <p:cNvSpPr>
            <a:spLocks noGrp="1"/>
          </p:cNvSpPr>
          <p:nvPr>
            <p:ph type="dt" sz="half" idx="10"/>
          </p:nvPr>
        </p:nvSpPr>
        <p:spPr/>
        <p:txBody>
          <a:bodyPr/>
          <a:lstStyle/>
          <a:p>
            <a:fld id="{370DAB08-56CE-5B4A-8A4D-C66E2C0BD201}" type="datetimeFigureOut">
              <a:rPr lang="nn-NO" smtClean="0"/>
              <a:pPr/>
              <a:t>08-03-10</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A2E9A359-9EE6-6C45-860B-D7D3E054237F}" type="slidenum">
              <a:rPr lang="nb-NO" smtClean="0"/>
              <a:pPr/>
              <a:t>‹#›</a:t>
            </a:fld>
            <a:endParaRPr lang="nb-NO"/>
          </a:p>
        </p:txBody>
      </p:sp>
      <p:sp>
        <p:nvSpPr>
          <p:cNvPr id="11" name="Plassholder for innhold 10"/>
          <p:cNvSpPr>
            <a:spLocks noGrp="1"/>
          </p:cNvSpPr>
          <p:nvPr>
            <p:ph sz="quarter" idx="2"/>
          </p:nvPr>
        </p:nvSpPr>
        <p:spPr>
          <a:xfrm>
            <a:off x="457200" y="2133600"/>
            <a:ext cx="4038600" cy="40386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
        <p:nvSpPr>
          <p:cNvPr id="13" name="Plassholder for innhold 12"/>
          <p:cNvSpPr>
            <a:spLocks noGrp="1"/>
          </p:cNvSpPr>
          <p:nvPr>
            <p:ph sz="quarter" idx="4"/>
          </p:nvPr>
        </p:nvSpPr>
        <p:spPr>
          <a:xfrm>
            <a:off x="4648200" y="2133600"/>
            <a:ext cx="4038600" cy="40386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a:xfrm>
            <a:off x="457200" y="228600"/>
            <a:ext cx="8229600" cy="914400"/>
          </a:xfrm>
        </p:spPr>
        <p:txBody>
          <a:bodyPr/>
          <a:lstStyle/>
          <a:p>
            <a:r>
              <a:rPr kumimoji="0" lang="nb-NO" smtClean="0"/>
              <a:t>Klikk for å redigere tittelstil</a:t>
            </a:r>
            <a:endParaRPr kumimoji="0" lang="en-US"/>
          </a:p>
        </p:txBody>
      </p:sp>
      <p:sp>
        <p:nvSpPr>
          <p:cNvPr id="3" name="Plassholder for dato 2"/>
          <p:cNvSpPr>
            <a:spLocks noGrp="1"/>
          </p:cNvSpPr>
          <p:nvPr>
            <p:ph type="dt" sz="half" idx="10"/>
          </p:nvPr>
        </p:nvSpPr>
        <p:spPr/>
        <p:txBody>
          <a:bodyPr/>
          <a:lstStyle/>
          <a:p>
            <a:fld id="{370DAB08-56CE-5B4A-8A4D-C66E2C0BD201}" type="datetimeFigureOut">
              <a:rPr lang="nn-NO" smtClean="0"/>
              <a:pPr/>
              <a:t>08-03-10</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A2E9A359-9EE6-6C45-860B-D7D3E054237F}" type="slidenum">
              <a:rPr lang="nb-NO" smtClean="0"/>
              <a:pPr/>
              <a:t>‹#›</a:t>
            </a:fld>
            <a:endParaRPr lang="nb-NO"/>
          </a:p>
        </p:txBody>
      </p:sp>
      <p:sp>
        <p:nvSpPr>
          <p:cNvPr id="6" name="Likebent trekan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Tom">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370DAB08-56CE-5B4A-8A4D-C66E2C0BD201}" type="datetimeFigureOut">
              <a:rPr lang="nn-NO" smtClean="0"/>
              <a:pPr/>
              <a:t>08-03-10</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A2E9A359-9EE6-6C45-860B-D7D3E054237F}" type="slidenum">
              <a:rPr lang="nb-NO" smtClean="0"/>
              <a:pPr/>
              <a:t>‹#›</a:t>
            </a:fld>
            <a:endParaRPr lang="nb-NO"/>
          </a:p>
        </p:txBody>
      </p:sp>
      <p:sp>
        <p:nvSpPr>
          <p:cNvPr id="5" name="Rett linje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Likebent trekant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nb-NO" smtClean="0"/>
              <a:t>Klikk for å redigere tittelstil</a:t>
            </a:r>
            <a:endParaRPr kumimoji="0" lang="en-US"/>
          </a:p>
        </p:txBody>
      </p:sp>
      <p:sp>
        <p:nvSpPr>
          <p:cNvPr id="3" name="Plassholder for tekst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nb-NO" smtClean="0"/>
              <a:t>Klikk for å redigere tekststiler i malen</a:t>
            </a:r>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8" name="Rett linj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Rett linje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Likebent trekan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lassholder for innhold 11"/>
          <p:cNvSpPr>
            <a:spLocks noGrp="1"/>
          </p:cNvSpPr>
          <p:nvPr>
            <p:ph sz="quarter" idx="1"/>
          </p:nvPr>
        </p:nvSpPr>
        <p:spPr>
          <a:xfrm>
            <a:off x="304800" y="304800"/>
            <a:ext cx="5715000" cy="5715000"/>
          </a:xfrm>
        </p:spPr>
        <p:txBody>
          <a:bodyPr/>
          <a:lstStyle/>
          <a:p>
            <a:pPr lvl="0" eaLnBrk="1" latinLnBrk="0" hangingPunct="1"/>
            <a:r>
              <a:rPr lang="nb-NO" smtClean="0"/>
              <a:t>Klikk for å redigere tekststiler i malen</a:t>
            </a:r>
          </a:p>
          <a:p>
            <a:pPr lvl="1" eaLnBrk="1" latinLnBrk="0" hangingPunct="1"/>
            <a:r>
              <a:rPr lang="nb-NO" smtClean="0"/>
              <a:t>Andre nivå</a:t>
            </a:r>
          </a:p>
          <a:p>
            <a:pPr lvl="2" eaLnBrk="1" latinLnBrk="0" hangingPunct="1"/>
            <a:r>
              <a:rPr lang="nb-NO" smtClean="0"/>
              <a:t>Tredje nivå</a:t>
            </a:r>
          </a:p>
          <a:p>
            <a:pPr lvl="3" eaLnBrk="1" latinLnBrk="0" hangingPunct="1"/>
            <a:r>
              <a:rPr lang="nb-NO" smtClean="0"/>
              <a:t>Fjerde nivå</a:t>
            </a:r>
          </a:p>
          <a:p>
            <a:pPr lvl="4" eaLnBrk="1" latinLnBrk="0" hangingPunct="1"/>
            <a:r>
              <a:rPr lang="nb-NO" smtClean="0"/>
              <a:t>Femte nivå</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Bilde med tekst">
    <p:bg>
      <p:bgRef idx="1001">
        <a:schemeClr val="bg2"/>
      </p:bgRef>
    </p:bg>
    <p:spTree>
      <p:nvGrpSpPr>
        <p:cNvPr id="1" name=""/>
        <p:cNvGrpSpPr/>
        <p:nvPr/>
      </p:nvGrpSpPr>
      <p:grpSpPr>
        <a:xfrm>
          <a:off x="0" y="0"/>
          <a:ext cx="0" cy="0"/>
          <a:chOff x="0" y="0"/>
          <a:chExt cx="0" cy="0"/>
        </a:xfrm>
      </p:grpSpPr>
      <p:sp>
        <p:nvSpPr>
          <p:cNvPr id="2" name="Tittel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nb-NO" smtClean="0"/>
              <a:t>Klikk for å redigere tittelstil</a:t>
            </a:r>
            <a:endParaRPr kumimoji="0" lang="en-US"/>
          </a:p>
        </p:txBody>
      </p:sp>
      <p:sp>
        <p:nvSpPr>
          <p:cNvPr id="3" name="Plassholder for bilde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nb-NO" smtClean="0"/>
              <a:t>Klikk ikonet for å legge til bilde</a:t>
            </a:r>
            <a:endParaRPr kumimoji="0" lang="en-US" dirty="0"/>
          </a:p>
        </p:txBody>
      </p:sp>
      <p:sp>
        <p:nvSpPr>
          <p:cNvPr id="4" name="Plassholder for tekst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nb-NO" smtClean="0"/>
              <a:t>Klikk for å redigere tekststiler i malen</a:t>
            </a:r>
          </a:p>
        </p:txBody>
      </p:sp>
      <p:sp>
        <p:nvSpPr>
          <p:cNvPr id="5" name="Plassholder for dato 4"/>
          <p:cNvSpPr>
            <a:spLocks noGrp="1"/>
          </p:cNvSpPr>
          <p:nvPr>
            <p:ph type="dt" sz="half" idx="10"/>
          </p:nvPr>
        </p:nvSpPr>
        <p:spPr/>
        <p:txBody>
          <a:bodyPr/>
          <a:lstStyle/>
          <a:p>
            <a:fld id="{370DAB08-56CE-5B4A-8A4D-C66E2C0BD201}" type="datetimeFigureOut">
              <a:rPr lang="nn-NO" smtClean="0"/>
              <a:pPr/>
              <a:t>08-03-10</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A2E9A359-9EE6-6C45-860B-D7D3E054237F}" type="slidenum">
              <a:rPr lang="nb-NO" smtClean="0"/>
              <a:pPr/>
              <a:t>‹#›</a:t>
            </a:fld>
            <a:endParaRPr lang="nb-NO"/>
          </a:p>
        </p:txBody>
      </p:sp>
      <p:sp>
        <p:nvSpPr>
          <p:cNvPr id="8" name="Rett linje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Likebent trekant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ktangel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Plassholder for tittel 21"/>
          <p:cNvSpPr>
            <a:spLocks noGrp="1"/>
          </p:cNvSpPr>
          <p:nvPr>
            <p:ph type="title"/>
          </p:nvPr>
        </p:nvSpPr>
        <p:spPr>
          <a:xfrm>
            <a:off x="457200" y="152400"/>
            <a:ext cx="8229600" cy="990600"/>
          </a:xfrm>
          <a:prstGeom prst="rect">
            <a:avLst/>
          </a:prstGeom>
        </p:spPr>
        <p:txBody>
          <a:bodyPr vert="horz" anchor="b" anchorCtr="0">
            <a:normAutofit/>
          </a:bodyPr>
          <a:lstStyle/>
          <a:p>
            <a:r>
              <a:rPr kumimoji="0" lang="nb-NO" smtClean="0"/>
              <a:t>Klikk for å redigere tittelstil</a:t>
            </a:r>
            <a:endParaRPr kumimoji="0" lang="en-US"/>
          </a:p>
        </p:txBody>
      </p:sp>
      <p:sp>
        <p:nvSpPr>
          <p:cNvPr id="13" name="Plassholder for tekst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nb-NO" smtClean="0"/>
              <a:t>Klikk for å redigere tekststiler i malen</a:t>
            </a:r>
          </a:p>
          <a:p>
            <a:pPr lvl="1" eaLnBrk="1" latinLnBrk="0" hangingPunct="1"/>
            <a:r>
              <a:rPr kumimoji="0" lang="nb-NO" smtClean="0"/>
              <a:t>Andre nivå</a:t>
            </a:r>
          </a:p>
          <a:p>
            <a:pPr lvl="2" eaLnBrk="1" latinLnBrk="0" hangingPunct="1"/>
            <a:r>
              <a:rPr kumimoji="0" lang="nb-NO" smtClean="0"/>
              <a:t>Tredje nivå</a:t>
            </a:r>
          </a:p>
          <a:p>
            <a:pPr lvl="3" eaLnBrk="1" latinLnBrk="0" hangingPunct="1"/>
            <a:r>
              <a:rPr kumimoji="0" lang="nb-NO" smtClean="0"/>
              <a:t>Fjerde nivå</a:t>
            </a:r>
          </a:p>
          <a:p>
            <a:pPr lvl="4" eaLnBrk="1" latinLnBrk="0" hangingPunct="1"/>
            <a:r>
              <a:rPr kumimoji="0" lang="nb-NO" smtClean="0"/>
              <a:t>Femte nivå</a:t>
            </a:r>
            <a:endParaRPr kumimoji="0" lang="en-US"/>
          </a:p>
        </p:txBody>
      </p:sp>
      <p:sp>
        <p:nvSpPr>
          <p:cNvPr id="14" name="Plassholder for dato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370DAB08-56CE-5B4A-8A4D-C66E2C0BD201}" type="datetimeFigureOut">
              <a:rPr lang="nn-NO" smtClean="0"/>
              <a:pPr/>
              <a:t>08-03-10</a:t>
            </a:fld>
            <a:endParaRPr lang="nb-NO"/>
          </a:p>
        </p:txBody>
      </p:sp>
      <p:sp>
        <p:nvSpPr>
          <p:cNvPr id="3" name="Plassholder for bunntekst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nb-NO"/>
          </a:p>
        </p:txBody>
      </p:sp>
      <p:sp>
        <p:nvSpPr>
          <p:cNvPr id="23" name="Plassholder for lysbildenumm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2E9A359-9EE6-6C45-860B-D7D3E054237F}" type="slidenum">
              <a:rPr lang="nb-NO" smtClean="0"/>
              <a:pPr/>
              <a:t>‹#›</a:t>
            </a:fld>
            <a:endParaRPr lang="nb-NO"/>
          </a:p>
        </p:txBody>
      </p:sp>
      <p:sp>
        <p:nvSpPr>
          <p:cNvPr id="28" name="Rett linje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Rett linje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Likebent trekant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Plassholder for tittel 21"/>
          <p:cNvSpPr>
            <a:spLocks noGrp="1"/>
          </p:cNvSpPr>
          <p:nvPr>
            <p:ph type="title"/>
          </p:nvPr>
        </p:nvSpPr>
        <p:spPr>
          <a:xfrm>
            <a:off x="457200" y="152400"/>
            <a:ext cx="8229600" cy="990600"/>
          </a:xfrm>
          <a:prstGeom prst="rect">
            <a:avLst/>
          </a:prstGeom>
        </p:spPr>
        <p:txBody>
          <a:bodyPr vert="horz" anchor="b" anchorCtr="0">
            <a:normAutofit/>
          </a:bodyPr>
          <a:lstStyle/>
          <a:p>
            <a:r>
              <a:rPr kumimoji="0" lang="nb-NO" smtClean="0"/>
              <a:t>Klikk for å redigere tittelstil</a:t>
            </a:r>
            <a:endParaRPr kumimoji="0" lang="en-US"/>
          </a:p>
        </p:txBody>
      </p:sp>
      <p:sp>
        <p:nvSpPr>
          <p:cNvPr id="13" name="Plassholder for tekst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nb-NO" smtClean="0"/>
              <a:t>Klikk for å redigere tekststiler i malen</a:t>
            </a:r>
          </a:p>
          <a:p>
            <a:pPr lvl="1" eaLnBrk="1" latinLnBrk="0" hangingPunct="1"/>
            <a:r>
              <a:rPr kumimoji="0" lang="nb-NO" smtClean="0"/>
              <a:t>Andre nivå</a:t>
            </a:r>
          </a:p>
          <a:p>
            <a:pPr lvl="2" eaLnBrk="1" latinLnBrk="0" hangingPunct="1"/>
            <a:r>
              <a:rPr kumimoji="0" lang="nb-NO" smtClean="0"/>
              <a:t>Tredje nivå</a:t>
            </a:r>
          </a:p>
          <a:p>
            <a:pPr lvl="3" eaLnBrk="1" latinLnBrk="0" hangingPunct="1"/>
            <a:r>
              <a:rPr kumimoji="0" lang="nb-NO" smtClean="0"/>
              <a:t>Fjerde nivå</a:t>
            </a:r>
          </a:p>
          <a:p>
            <a:pPr lvl="4" eaLnBrk="1" latinLnBrk="0" hangingPunct="1"/>
            <a:r>
              <a:rPr kumimoji="0" lang="nb-NO" smtClean="0"/>
              <a:t>Femte nivå</a:t>
            </a:r>
            <a:endParaRPr kumimoji="0" lang="en-US"/>
          </a:p>
        </p:txBody>
      </p:sp>
      <p:sp>
        <p:nvSpPr>
          <p:cNvPr id="14" name="Plassholder for dato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370DAB08-56CE-5B4A-8A4D-C66E2C0BD201}" type="datetimeFigureOut">
              <a:rPr lang="nn-NO" smtClean="0"/>
              <a:pPr/>
              <a:t>08-03-10</a:t>
            </a:fld>
            <a:endParaRPr lang="nb-NO"/>
          </a:p>
        </p:txBody>
      </p:sp>
      <p:sp>
        <p:nvSpPr>
          <p:cNvPr id="3" name="Plassholder for bunntekst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nb-NO"/>
          </a:p>
        </p:txBody>
      </p:sp>
      <p:sp>
        <p:nvSpPr>
          <p:cNvPr id="23" name="Plassholder for lysbildenumm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A2E9A359-9EE6-6C45-860B-D7D3E054237F}" type="slidenum">
              <a:rPr lang="nb-NO" smtClean="0"/>
              <a:pPr/>
              <a:t>‹#›</a:t>
            </a:fld>
            <a:endParaRPr lang="nb-NO"/>
          </a:p>
        </p:txBody>
      </p:sp>
      <p:sp>
        <p:nvSpPr>
          <p:cNvPr id="28" name="Rett linje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Rett linje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Likebent trekant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 Id="rId3"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pdf"/><Relationship Id="rId4"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hyperlink" Target="http://www.datsi.fi.upm.es/~frosal/docs/25mdq.html" TargetMode="External"/><Relationship Id="rId4" Type="http://schemas.openxmlformats.org/officeDocument/2006/relationships/image" Target="../media/image10.png"/><Relationship Id="rId5" Type="http://schemas.openxmlformats.org/officeDocument/2006/relationships/image" Target="../media/image11.pdf"/><Relationship Id="rId6" Type="http://schemas.openxmlformats.org/officeDocument/2006/relationships/image" Target="../media/image12.png"/><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hyperlink" Target="http://www.uab.edu/uasomume/cdm/questioning.ht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orwenglishteaching.wikispaces.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ctrTitle"/>
          </p:nvPr>
        </p:nvSpPr>
        <p:spPr/>
        <p:txBody>
          <a:bodyPr/>
          <a:lstStyle/>
          <a:p>
            <a:r>
              <a:rPr lang="nb-NO" dirty="0" smtClean="0"/>
              <a:t>Den som spør…..</a:t>
            </a:r>
            <a:endParaRPr lang="nb-NO" dirty="0"/>
          </a:p>
        </p:txBody>
      </p:sp>
      <p:sp>
        <p:nvSpPr>
          <p:cNvPr id="3" name="Undertittel 2"/>
          <p:cNvSpPr>
            <a:spLocks noGrp="1"/>
          </p:cNvSpPr>
          <p:nvPr>
            <p:ph type="subTitle" idx="1"/>
          </p:nvPr>
        </p:nvSpPr>
        <p:spPr/>
        <p:txBody>
          <a:bodyPr>
            <a:normAutofit fontScale="70000" lnSpcReduction="20000"/>
          </a:bodyPr>
          <a:lstStyle/>
          <a:p>
            <a:r>
              <a:rPr lang="nb-NO" dirty="0" smtClean="0"/>
              <a:t>Inger Langseth</a:t>
            </a:r>
          </a:p>
          <a:p>
            <a:r>
              <a:rPr lang="nb-NO" dirty="0" smtClean="0"/>
              <a:t>Program for lærerutdanning</a:t>
            </a:r>
            <a:endParaRPr lang="nb-NO"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Klassesamtale</a:t>
            </a:r>
            <a:endParaRPr lang="nb-NO" dirty="0"/>
          </a:p>
        </p:txBody>
      </p:sp>
      <p:sp>
        <p:nvSpPr>
          <p:cNvPr id="3" name="Plassholder for innhold 2"/>
          <p:cNvSpPr>
            <a:spLocks noGrp="1"/>
          </p:cNvSpPr>
          <p:nvPr>
            <p:ph sz="quarter" idx="1"/>
          </p:nvPr>
        </p:nvSpPr>
        <p:spPr>
          <a:xfrm>
            <a:off x="457200" y="1219200"/>
            <a:ext cx="8229600" cy="3697472"/>
          </a:xfrm>
        </p:spPr>
        <p:txBody>
          <a:bodyPr/>
          <a:lstStyle/>
          <a:p>
            <a:pPr lvl="1"/>
            <a:endParaRPr lang="nb-NO" dirty="0" smtClean="0"/>
          </a:p>
          <a:p>
            <a:pPr lvl="1"/>
            <a:r>
              <a:rPr lang="nb-NO" dirty="0" smtClean="0"/>
              <a:t>Elevsvarene</a:t>
            </a:r>
          </a:p>
          <a:p>
            <a:pPr lvl="2"/>
            <a:r>
              <a:rPr lang="nb-NO" dirty="0" smtClean="0"/>
              <a:t>Unngå unødvendig rosing som </a:t>
            </a:r>
            <a:r>
              <a:rPr lang="nb-NO" i="1" dirty="0" err="1" smtClean="0"/>
              <a:t>good</a:t>
            </a:r>
            <a:r>
              <a:rPr lang="nb-NO" i="1" dirty="0" smtClean="0"/>
              <a:t>, fine</a:t>
            </a:r>
          </a:p>
          <a:p>
            <a:pPr lvl="2"/>
            <a:r>
              <a:rPr lang="nb-NO" dirty="0" smtClean="0"/>
              <a:t>Påpek feil, eller </a:t>
            </a:r>
            <a:r>
              <a:rPr lang="nb-NO" dirty="0" smtClean="0"/>
              <a:t>misforståelser?</a:t>
            </a:r>
          </a:p>
          <a:p>
            <a:pPr lvl="2">
              <a:buNone/>
            </a:pPr>
            <a:endParaRPr lang="nb-NO" dirty="0" smtClean="0"/>
          </a:p>
          <a:p>
            <a:pPr lvl="2"/>
            <a:r>
              <a:rPr lang="nb-NO" dirty="0" smtClean="0"/>
              <a:t>Korrekt svar: spør hvordan eleven kom frem til svaret</a:t>
            </a:r>
          </a:p>
          <a:p>
            <a:pPr lvl="2"/>
            <a:r>
              <a:rPr lang="nb-NO" dirty="0" smtClean="0"/>
              <a:t>Delvis korrekt: be om utfyllende kommentar der det er feil</a:t>
            </a:r>
          </a:p>
          <a:p>
            <a:pPr lvl="2"/>
            <a:r>
              <a:rPr lang="nb-NO" dirty="0" smtClean="0"/>
              <a:t>Feil svar: forenkle spørsmålet, gi deler av svaret</a:t>
            </a:r>
          </a:p>
          <a:p>
            <a:pPr lvl="2"/>
            <a:r>
              <a:rPr lang="nb-NO" dirty="0" smtClean="0"/>
              <a:t>Spekulasjon: alle svar aksepteres (åpne spørsmål)</a:t>
            </a:r>
          </a:p>
          <a:p>
            <a:pPr lvl="2"/>
            <a:endParaRPr lang="nb-NO" dirty="0" smtClean="0"/>
          </a:p>
          <a:p>
            <a:pPr lvl="2"/>
            <a:endParaRPr lang="nb-NO" dirty="0" smtClean="0"/>
          </a:p>
          <a:p>
            <a:pPr lvl="1"/>
            <a:endParaRPr lang="nb-NO" dirty="0" smtClean="0"/>
          </a:p>
        </p:txBody>
      </p:sp>
      <p:pic>
        <p:nvPicPr>
          <p:cNvPr id="6" name="Bilde 5" descr="AA028233.png"/>
          <p:cNvPicPr>
            <a:picLocks noChangeAspect="1"/>
          </p:cNvPicPr>
          <p:nvPr/>
        </p:nvPicPr>
        <p:blipFill>
          <a:blip r:embed="rId2"/>
          <a:stretch>
            <a:fillRect/>
          </a:stretch>
        </p:blipFill>
        <p:spPr>
          <a:xfrm>
            <a:off x="6449353" y="1143000"/>
            <a:ext cx="1731693" cy="1793735"/>
          </a:xfrm>
          <a:prstGeom prst="rect">
            <a:avLst/>
          </a:prstGeom>
        </p:spPr>
      </p:pic>
      <p:sp>
        <p:nvSpPr>
          <p:cNvPr id="7" name="TekstSylinder 6"/>
          <p:cNvSpPr txBox="1"/>
          <p:nvPr/>
        </p:nvSpPr>
        <p:spPr>
          <a:xfrm>
            <a:off x="1026645" y="5602962"/>
            <a:ext cx="7154401" cy="369332"/>
          </a:xfrm>
          <a:prstGeom prst="rect">
            <a:avLst/>
          </a:prstGeom>
          <a:solidFill>
            <a:schemeClr val="bg1">
              <a:lumMod val="95000"/>
            </a:schemeClr>
          </a:solidFill>
        </p:spPr>
        <p:txBody>
          <a:bodyPr wrap="square" rtlCol="0">
            <a:spAutoFit/>
          </a:bodyPr>
          <a:lstStyle/>
          <a:p>
            <a:r>
              <a:rPr lang="nb-NO" dirty="0" smtClean="0"/>
              <a:t>Finn hva tre av fargene har til felles og forklar hvorfor: rød, gul, grønn, hvit</a:t>
            </a:r>
            <a:endParaRPr lang="nb-NO"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533400" y="1219200"/>
            <a:ext cx="8305800" cy="5078314"/>
          </a:xfrm>
          <a:prstGeom prst="rect">
            <a:avLst/>
          </a:prstGeom>
          <a:noFill/>
          <a:ln w="9525">
            <a:noFill/>
            <a:miter lim="800000"/>
            <a:headEnd/>
            <a:tailEnd/>
          </a:ln>
        </p:spPr>
        <p:txBody>
          <a:bodyPr>
            <a:prstTxWarp prst="textNoShape">
              <a:avLst/>
            </a:prstTxWarp>
            <a:spAutoFit/>
          </a:bodyPr>
          <a:lstStyle/>
          <a:p>
            <a:r>
              <a:rPr lang="en-US" sz="1800" b="1" dirty="0">
                <a:latin typeface="Comic Sans MS" charset="0"/>
                <a:ea typeface="Comic Sans MS" charset="0"/>
                <a:cs typeface="Comic Sans MS" charset="0"/>
              </a:rPr>
              <a:t>Extension </a:t>
            </a:r>
            <a:r>
              <a:rPr lang="en-US" sz="1800" dirty="0">
                <a:latin typeface="Comic Sans MS" charset="0"/>
                <a:ea typeface="Comic Sans MS" charset="0"/>
                <a:cs typeface="Comic Sans MS" charset="0"/>
              </a:rPr>
              <a:t>	</a:t>
            </a:r>
          </a:p>
          <a:p>
            <a:r>
              <a:rPr lang="en-US" sz="1800" dirty="0">
                <a:latin typeface="Comic Sans MS" charset="0"/>
                <a:ea typeface="Comic Sans MS" charset="0"/>
                <a:cs typeface="Comic Sans MS" charset="0"/>
              </a:rPr>
              <a:t>Require students to elaborate on the response given to an earlier question. Such questions indicate to the learner that the original response was in the right direction but was not adequate.</a:t>
            </a:r>
          </a:p>
          <a:p>
            <a:r>
              <a:rPr lang="en-US" sz="1800" b="1" dirty="0">
                <a:latin typeface="Comic Sans MS" charset="0"/>
                <a:ea typeface="Comic Sans MS" charset="0"/>
                <a:cs typeface="Comic Sans MS" charset="0"/>
              </a:rPr>
              <a:t>Clarification </a:t>
            </a:r>
            <a:r>
              <a:rPr lang="en-US" sz="1800" dirty="0">
                <a:latin typeface="Comic Sans MS" charset="0"/>
                <a:ea typeface="Comic Sans MS" charset="0"/>
                <a:cs typeface="Comic Sans MS" charset="0"/>
              </a:rPr>
              <a:t>	</a:t>
            </a:r>
          </a:p>
          <a:p>
            <a:r>
              <a:rPr lang="en-US" sz="1800" dirty="0">
                <a:latin typeface="Comic Sans MS" charset="0"/>
                <a:ea typeface="Comic Sans MS" charset="0"/>
                <a:cs typeface="Comic Sans MS" charset="0"/>
              </a:rPr>
              <a:t>Useful when the student’s response is unclear or incomplete.</a:t>
            </a:r>
          </a:p>
          <a:p>
            <a:r>
              <a:rPr lang="en-US" sz="1800" b="1" dirty="0">
                <a:latin typeface="Comic Sans MS" charset="0"/>
                <a:ea typeface="Comic Sans MS" charset="0"/>
                <a:cs typeface="Comic Sans MS" charset="0"/>
              </a:rPr>
              <a:t>Justification </a:t>
            </a:r>
            <a:r>
              <a:rPr lang="en-US" sz="1800" dirty="0">
                <a:latin typeface="Comic Sans MS" charset="0"/>
                <a:ea typeface="Comic Sans MS" charset="0"/>
                <a:cs typeface="Comic Sans MS" charset="0"/>
              </a:rPr>
              <a:t>	</a:t>
            </a:r>
          </a:p>
          <a:p>
            <a:r>
              <a:rPr lang="en-US" sz="1800" dirty="0">
                <a:latin typeface="Comic Sans MS" charset="0"/>
                <a:ea typeface="Comic Sans MS" charset="0"/>
                <a:cs typeface="Comic Sans MS" charset="0"/>
              </a:rPr>
              <a:t>Require the learner to provide rationale for the previously-given response. Useful in providing insights into thinking and reasoning processes of students and revealing errors in these processes.</a:t>
            </a:r>
          </a:p>
          <a:p>
            <a:r>
              <a:rPr lang="en-US" sz="1800" b="1" dirty="0">
                <a:latin typeface="Comic Sans MS" charset="0"/>
                <a:ea typeface="Comic Sans MS" charset="0"/>
                <a:cs typeface="Comic Sans MS" charset="0"/>
              </a:rPr>
              <a:t>Prompting</a:t>
            </a:r>
            <a:r>
              <a:rPr lang="en-US" sz="1800" dirty="0">
                <a:latin typeface="Comic Sans MS" charset="0"/>
                <a:ea typeface="Comic Sans MS" charset="0"/>
                <a:cs typeface="Comic Sans MS" charset="0"/>
              </a:rPr>
              <a:t> (hint)	</a:t>
            </a:r>
          </a:p>
          <a:p>
            <a:r>
              <a:rPr lang="en-US" sz="1800" dirty="0">
                <a:latin typeface="Comic Sans MS" charset="0"/>
                <a:ea typeface="Comic Sans MS" charset="0"/>
                <a:cs typeface="Comic Sans MS" charset="0"/>
              </a:rPr>
              <a:t>Useful when students do not respond to the original question</a:t>
            </a:r>
          </a:p>
          <a:p>
            <a:r>
              <a:rPr lang="en-US" sz="1800" b="1" dirty="0">
                <a:latin typeface="Comic Sans MS" charset="0"/>
                <a:ea typeface="Comic Sans MS" charset="0"/>
                <a:cs typeface="Comic Sans MS" charset="0"/>
              </a:rPr>
              <a:t>Redirection</a:t>
            </a:r>
            <a:r>
              <a:rPr lang="en-US" sz="1800" dirty="0">
                <a:latin typeface="Comic Sans MS" charset="0"/>
                <a:ea typeface="Comic Sans MS" charset="0"/>
                <a:cs typeface="Comic Sans MS" charset="0"/>
              </a:rPr>
              <a:t> 	</a:t>
            </a:r>
          </a:p>
          <a:p>
            <a:r>
              <a:rPr lang="en-US" sz="1800" dirty="0">
                <a:latin typeface="Comic Sans MS" charset="0"/>
                <a:ea typeface="Comic Sans MS" charset="0"/>
                <a:cs typeface="Comic Sans MS" charset="0"/>
              </a:rPr>
              <a:t>Used to elicit a variety of opinions during problem-solving sessions or discussions.</a:t>
            </a:r>
            <a:endParaRPr lang="en-US" sz="1800" dirty="0" smtClean="0">
              <a:latin typeface="Comic Sans MS" charset="0"/>
              <a:ea typeface="Comic Sans MS" charset="0"/>
              <a:cs typeface="Comic Sans MS" charset="0"/>
            </a:endParaRPr>
          </a:p>
          <a:p>
            <a:r>
              <a:rPr lang="en-US" sz="1800" b="1" dirty="0" smtClean="0">
                <a:latin typeface="Comic Sans MS" charset="0"/>
                <a:ea typeface="Comic Sans MS" charset="0"/>
                <a:cs typeface="Comic Sans MS" charset="0"/>
              </a:rPr>
              <a:t>Planning</a:t>
            </a:r>
            <a:endParaRPr lang="en-US" sz="1800" b="1" dirty="0">
              <a:latin typeface="Comic Sans MS" charset="0"/>
              <a:ea typeface="Comic Sans MS" charset="0"/>
              <a:cs typeface="Comic Sans MS" charset="0"/>
            </a:endParaRPr>
          </a:p>
          <a:p>
            <a:r>
              <a:rPr lang="en-US" sz="1800" dirty="0">
                <a:latin typeface="Comic Sans MS" charset="0"/>
                <a:ea typeface="Comic Sans MS" charset="0"/>
                <a:cs typeface="Comic Sans MS" charset="0"/>
              </a:rPr>
              <a:t>Use questions to identify learning objectives for follow-up self-study. Pose questions</a:t>
            </a:r>
            <a:endParaRPr lang="nb-NO" sz="1800" dirty="0">
              <a:latin typeface="Comic Sans MS" charset="0"/>
              <a:ea typeface="Comic Sans MS" charset="0"/>
              <a:cs typeface="Comic Sans MS" charset="0"/>
            </a:endParaRPr>
          </a:p>
        </p:txBody>
      </p:sp>
      <p:sp>
        <p:nvSpPr>
          <p:cNvPr id="64515" name="Slide Number Placeholder 3"/>
          <p:cNvSpPr>
            <a:spLocks noGrp="1"/>
          </p:cNvSpPr>
          <p:nvPr>
            <p:ph type="sldNum" sz="quarter" idx="12"/>
          </p:nvPr>
        </p:nvSpPr>
        <p:spPr>
          <a:noFill/>
        </p:spPr>
        <p:txBody>
          <a:bodyPr/>
          <a:lstStyle/>
          <a:p>
            <a:fld id="{A965E1A1-AF28-5049-98E3-B134055A06CF}" type="slidenum">
              <a:rPr lang="en-GB" smtClean="0"/>
              <a:pPr/>
              <a:t>11</a:t>
            </a:fld>
            <a:endParaRPr lang="en-GB" smtClean="0"/>
          </a:p>
        </p:txBody>
      </p:sp>
      <p:sp>
        <p:nvSpPr>
          <p:cNvPr id="64516" name="TextBox 3"/>
          <p:cNvSpPr txBox="1">
            <a:spLocks noChangeArrowheads="1"/>
          </p:cNvSpPr>
          <p:nvPr/>
        </p:nvSpPr>
        <p:spPr bwMode="auto">
          <a:xfrm>
            <a:off x="533400" y="457200"/>
            <a:ext cx="8229600" cy="584776"/>
          </a:xfrm>
          <a:prstGeom prst="rect">
            <a:avLst/>
          </a:prstGeom>
          <a:noFill/>
          <a:ln w="9525">
            <a:noFill/>
            <a:miter lim="800000"/>
            <a:headEnd/>
            <a:tailEnd/>
          </a:ln>
        </p:spPr>
        <p:txBody>
          <a:bodyPr>
            <a:prstTxWarp prst="textNoShape">
              <a:avLst/>
            </a:prstTxWarp>
            <a:spAutoFit/>
          </a:bodyPr>
          <a:lstStyle/>
          <a:p>
            <a:r>
              <a:rPr lang="en-US" sz="3200" dirty="0" err="1" smtClean="0">
                <a:latin typeface="Comic Sans MS" charset="0"/>
                <a:ea typeface="Comic Sans MS" charset="0"/>
                <a:cs typeface="Comic Sans MS" charset="0"/>
              </a:rPr>
              <a:t>Elevsvarene</a:t>
            </a:r>
            <a:r>
              <a:rPr lang="en-US" sz="3200" dirty="0" smtClean="0">
                <a:latin typeface="Comic Sans MS" charset="0"/>
                <a:ea typeface="Comic Sans MS" charset="0"/>
                <a:cs typeface="Comic Sans MS" charset="0"/>
              </a:rPr>
              <a:t> – </a:t>
            </a:r>
            <a:r>
              <a:rPr lang="en-US" sz="3200" dirty="0" err="1" smtClean="0">
                <a:latin typeface="Comic Sans MS" charset="0"/>
                <a:ea typeface="Comic Sans MS" charset="0"/>
                <a:cs typeface="Comic Sans MS" charset="0"/>
              </a:rPr>
              <a:t>oppfølgende</a:t>
            </a:r>
            <a:r>
              <a:rPr lang="en-US" sz="3200" dirty="0" smtClean="0">
                <a:latin typeface="Comic Sans MS" charset="0"/>
                <a:ea typeface="Comic Sans MS" charset="0"/>
                <a:cs typeface="Comic Sans MS" charset="0"/>
              </a:rPr>
              <a:t> </a:t>
            </a:r>
            <a:r>
              <a:rPr lang="en-US" sz="3200" dirty="0" err="1" smtClean="0">
                <a:latin typeface="Comic Sans MS" charset="0"/>
                <a:ea typeface="Comic Sans MS" charset="0"/>
                <a:cs typeface="Comic Sans MS" charset="0"/>
              </a:rPr>
              <a:t>spørsmål</a:t>
            </a:r>
            <a:endParaRPr lang="en-US" sz="3200" dirty="0">
              <a:latin typeface="Comic Sans MS" charset="0"/>
              <a:ea typeface="Comic Sans MS" charset="0"/>
              <a:cs typeface="Comic Sans M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500" fill="hold"/>
                                        <p:tgtEl>
                                          <p:spTgt spid="39938"/>
                                        </p:tgtEl>
                                        <p:attrNameLst>
                                          <p:attrName>ppt_x</p:attrName>
                                        </p:attrNameLst>
                                      </p:cBhvr>
                                      <p:tavLst>
                                        <p:tav tm="0">
                                          <p:val>
                                            <p:strVal val="#ppt_x"/>
                                          </p:val>
                                        </p:tav>
                                        <p:tav tm="100000">
                                          <p:val>
                                            <p:strVal val="#ppt_x"/>
                                          </p:val>
                                        </p:tav>
                                      </p:tavLst>
                                    </p:anim>
                                    <p:anim calcmode="lin" valueType="num">
                                      <p:cBhvr additive="base">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Klassesamtale</a:t>
            </a:r>
            <a:endParaRPr lang="nb-NO" dirty="0"/>
          </a:p>
        </p:txBody>
      </p:sp>
      <p:sp>
        <p:nvSpPr>
          <p:cNvPr id="3" name="Plassholder for innhold 2"/>
          <p:cNvSpPr>
            <a:spLocks noGrp="1"/>
          </p:cNvSpPr>
          <p:nvPr>
            <p:ph sz="quarter" idx="1"/>
          </p:nvPr>
        </p:nvSpPr>
        <p:spPr/>
        <p:txBody>
          <a:bodyPr/>
          <a:lstStyle/>
          <a:p>
            <a:pPr lvl="1"/>
            <a:endParaRPr lang="nb-NO" dirty="0" smtClean="0"/>
          </a:p>
          <a:p>
            <a:pPr lvl="1"/>
            <a:r>
              <a:rPr lang="nb-NO" dirty="0" smtClean="0"/>
              <a:t>Elevspørsmålene</a:t>
            </a:r>
          </a:p>
          <a:p>
            <a:pPr lvl="2"/>
            <a:r>
              <a:rPr lang="nb-NO" dirty="0" smtClean="0"/>
              <a:t>Modellæring – </a:t>
            </a:r>
            <a:r>
              <a:rPr lang="nb-NO" dirty="0" err="1" smtClean="0"/>
              <a:t>If</a:t>
            </a:r>
            <a:r>
              <a:rPr lang="nb-NO" dirty="0" smtClean="0"/>
              <a:t> I </a:t>
            </a:r>
            <a:r>
              <a:rPr lang="nb-NO" dirty="0" err="1" smtClean="0"/>
              <a:t>want</a:t>
            </a:r>
            <a:r>
              <a:rPr lang="nb-NO" dirty="0" smtClean="0"/>
              <a:t> </a:t>
            </a:r>
            <a:r>
              <a:rPr lang="nb-NO" dirty="0" err="1" smtClean="0"/>
              <a:t>to….I</a:t>
            </a:r>
            <a:r>
              <a:rPr lang="nb-NO" dirty="0" smtClean="0"/>
              <a:t> </a:t>
            </a:r>
            <a:r>
              <a:rPr lang="nb-NO" dirty="0" err="1" smtClean="0"/>
              <a:t>will</a:t>
            </a:r>
            <a:r>
              <a:rPr lang="nb-NO" dirty="0" smtClean="0"/>
              <a:t> </a:t>
            </a:r>
            <a:r>
              <a:rPr lang="nb-NO" dirty="0" err="1" smtClean="0"/>
              <a:t>need</a:t>
            </a:r>
            <a:r>
              <a:rPr lang="nb-NO" dirty="0" smtClean="0"/>
              <a:t> to </a:t>
            </a:r>
            <a:r>
              <a:rPr lang="nb-NO" dirty="0" err="1" smtClean="0"/>
              <a:t>find</a:t>
            </a:r>
            <a:r>
              <a:rPr lang="nb-NO" dirty="0" smtClean="0"/>
              <a:t> </a:t>
            </a:r>
            <a:r>
              <a:rPr lang="nb-NO" dirty="0" err="1" smtClean="0"/>
              <a:t>out</a:t>
            </a:r>
            <a:r>
              <a:rPr lang="nb-NO" dirty="0" smtClean="0"/>
              <a:t> </a:t>
            </a:r>
            <a:r>
              <a:rPr lang="nb-NO" dirty="0" err="1" smtClean="0"/>
              <a:t>how</a:t>
            </a:r>
            <a:r>
              <a:rPr lang="nb-NO" dirty="0" smtClean="0"/>
              <a:t>…</a:t>
            </a:r>
            <a:endParaRPr lang="nb-NO" i="1" dirty="0" smtClean="0"/>
          </a:p>
          <a:p>
            <a:pPr lvl="2"/>
            <a:r>
              <a:rPr lang="nb-NO" dirty="0" smtClean="0"/>
              <a:t>Et problem: diskuter med elevene hvilke spørsmål som må stilles – </a:t>
            </a:r>
            <a:r>
              <a:rPr lang="nb-NO" dirty="0" err="1" smtClean="0"/>
              <a:t>if</a:t>
            </a:r>
            <a:r>
              <a:rPr lang="nb-NO" dirty="0" smtClean="0"/>
              <a:t> </a:t>
            </a:r>
            <a:r>
              <a:rPr lang="nb-NO" dirty="0" err="1" smtClean="0"/>
              <a:t>you</a:t>
            </a:r>
            <a:r>
              <a:rPr lang="nb-NO" dirty="0" smtClean="0"/>
              <a:t> </a:t>
            </a:r>
            <a:r>
              <a:rPr lang="nb-NO" dirty="0" err="1" smtClean="0"/>
              <a:t>want</a:t>
            </a:r>
            <a:r>
              <a:rPr lang="nb-NO" dirty="0" smtClean="0"/>
              <a:t> to </a:t>
            </a:r>
            <a:r>
              <a:rPr lang="nb-NO" dirty="0" err="1" smtClean="0"/>
              <a:t>find</a:t>
            </a:r>
            <a:r>
              <a:rPr lang="nb-NO" dirty="0" smtClean="0"/>
              <a:t> </a:t>
            </a:r>
            <a:r>
              <a:rPr lang="nb-NO" dirty="0" err="1" smtClean="0"/>
              <a:t>out</a:t>
            </a:r>
            <a:r>
              <a:rPr lang="nb-NO" dirty="0" smtClean="0"/>
              <a:t> </a:t>
            </a:r>
            <a:r>
              <a:rPr lang="nb-NO" dirty="0" err="1" smtClean="0"/>
              <a:t>why</a:t>
            </a:r>
            <a:r>
              <a:rPr lang="nb-NO" dirty="0" smtClean="0"/>
              <a:t> R&amp;J </a:t>
            </a:r>
            <a:r>
              <a:rPr lang="nb-NO" dirty="0" err="1" smtClean="0"/>
              <a:t>commmitted</a:t>
            </a:r>
            <a:r>
              <a:rPr lang="nb-NO" dirty="0" smtClean="0"/>
              <a:t> </a:t>
            </a:r>
            <a:r>
              <a:rPr lang="nb-NO" dirty="0" err="1" smtClean="0"/>
              <a:t>suicide</a:t>
            </a:r>
            <a:r>
              <a:rPr lang="nb-NO" dirty="0" smtClean="0"/>
              <a:t>, </a:t>
            </a:r>
            <a:r>
              <a:rPr lang="nb-NO" dirty="0" err="1" smtClean="0"/>
              <a:t>what</a:t>
            </a:r>
            <a:r>
              <a:rPr lang="nb-NO" dirty="0" smtClean="0"/>
              <a:t> </a:t>
            </a:r>
            <a:r>
              <a:rPr lang="nb-NO" dirty="0" err="1" smtClean="0"/>
              <a:t>questions</a:t>
            </a:r>
            <a:r>
              <a:rPr lang="nb-NO" dirty="0" smtClean="0"/>
              <a:t>…</a:t>
            </a:r>
          </a:p>
          <a:p>
            <a:pPr lvl="2">
              <a:buNone/>
            </a:pPr>
            <a:endParaRPr lang="nb-NO" dirty="0" smtClean="0"/>
          </a:p>
          <a:p>
            <a:pPr lvl="2"/>
            <a:r>
              <a:rPr lang="nb-NO" dirty="0" smtClean="0"/>
              <a:t>Spill 20 </a:t>
            </a:r>
            <a:r>
              <a:rPr lang="nb-NO" dirty="0" err="1" smtClean="0"/>
              <a:t>spørsmål-</a:t>
            </a:r>
            <a:r>
              <a:rPr lang="nb-NO" dirty="0" smtClean="0"/>
              <a:t> grupper </a:t>
            </a:r>
            <a:r>
              <a:rPr lang="nb-NO" dirty="0" err="1" smtClean="0"/>
              <a:t>spør&amp;svarer</a:t>
            </a:r>
            <a:endParaRPr lang="nb-NO" dirty="0" smtClean="0"/>
          </a:p>
          <a:p>
            <a:pPr lvl="2"/>
            <a:r>
              <a:rPr lang="nb-NO" dirty="0" smtClean="0"/>
              <a:t>Still spørsmål til tekst- </a:t>
            </a:r>
            <a:r>
              <a:rPr lang="nb-NO" dirty="0" err="1" smtClean="0"/>
              <a:t>predict</a:t>
            </a:r>
            <a:r>
              <a:rPr lang="nb-NO" dirty="0" smtClean="0"/>
              <a:t> før </a:t>
            </a:r>
            <a:r>
              <a:rPr lang="nb-NO" dirty="0" err="1" smtClean="0"/>
              <a:t>lesing-verify</a:t>
            </a:r>
            <a:endParaRPr lang="nb-NO" dirty="0" smtClean="0"/>
          </a:p>
          <a:p>
            <a:pPr lvl="2"/>
            <a:r>
              <a:rPr lang="nb-NO" dirty="0" smtClean="0"/>
              <a:t>Still spørsmål om det de vil lære mer om</a:t>
            </a:r>
          </a:p>
          <a:p>
            <a:pPr lvl="2"/>
            <a:r>
              <a:rPr lang="nb-NO" dirty="0" smtClean="0"/>
              <a:t>Spekulasjon: alle svar aksepteres (åpne spørsmål)</a:t>
            </a:r>
          </a:p>
          <a:p>
            <a:pPr lvl="2"/>
            <a:endParaRPr lang="nb-NO" dirty="0" smtClean="0"/>
          </a:p>
          <a:p>
            <a:pPr lvl="2"/>
            <a:endParaRPr lang="nb-NO" dirty="0" smtClean="0"/>
          </a:p>
          <a:p>
            <a:pPr lvl="2"/>
            <a:endParaRPr lang="nb-NO" dirty="0" smtClean="0"/>
          </a:p>
          <a:p>
            <a:pPr lvl="1"/>
            <a:endParaRPr lang="nb-NO" dirty="0" smtClean="0"/>
          </a:p>
        </p:txBody>
      </p:sp>
      <p:pic>
        <p:nvPicPr>
          <p:cNvPr id="8" name="Bilde 7" descr="AA027414.png"/>
          <p:cNvPicPr>
            <a:picLocks noChangeAspect="1"/>
          </p:cNvPicPr>
          <p:nvPr/>
        </p:nvPicPr>
        <p:blipFill>
          <a:blip r:embed="rId2"/>
          <a:stretch>
            <a:fillRect/>
          </a:stretch>
        </p:blipFill>
        <p:spPr>
          <a:xfrm>
            <a:off x="7399334" y="990325"/>
            <a:ext cx="1080047" cy="1456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accel="50000" decel="5000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accel="50000" decel="5000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accel="50000" decel="5000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Alternativer til spørsmål</a:t>
            </a:r>
            <a:endParaRPr lang="nb-NO" dirty="0"/>
          </a:p>
        </p:txBody>
      </p:sp>
      <p:sp>
        <p:nvSpPr>
          <p:cNvPr id="3" name="Plassholder for innhold 2"/>
          <p:cNvSpPr>
            <a:spLocks noGrp="1"/>
          </p:cNvSpPr>
          <p:nvPr>
            <p:ph sz="quarter" idx="1"/>
          </p:nvPr>
        </p:nvSpPr>
        <p:spPr/>
        <p:txBody>
          <a:bodyPr/>
          <a:lstStyle/>
          <a:p>
            <a:r>
              <a:rPr lang="nb-NO" dirty="0" smtClean="0"/>
              <a:t>Kommenter et utsagn</a:t>
            </a:r>
          </a:p>
          <a:p>
            <a:r>
              <a:rPr lang="nb-NO" dirty="0" smtClean="0"/>
              <a:t>Tegn kunnskapen (</a:t>
            </a:r>
            <a:r>
              <a:rPr lang="nb-NO" dirty="0" err="1" smtClean="0"/>
              <a:t>segregation</a:t>
            </a:r>
            <a:r>
              <a:rPr lang="nb-NO" dirty="0" smtClean="0"/>
              <a:t>)</a:t>
            </a:r>
          </a:p>
          <a:p>
            <a:r>
              <a:rPr lang="nb-NO" dirty="0" smtClean="0"/>
              <a:t>Kan du si litt mer om dette?</a:t>
            </a:r>
          </a:p>
          <a:p>
            <a:r>
              <a:rPr lang="nb-NO" dirty="0" smtClean="0"/>
              <a:t>Hva tror du vil skje hvis….?</a:t>
            </a:r>
          </a:p>
          <a:p>
            <a:r>
              <a:rPr lang="nb-NO" dirty="0" smtClean="0"/>
              <a:t>Finnes det andre måter å gjøre dette på?</a:t>
            </a:r>
          </a:p>
          <a:p>
            <a:r>
              <a:rPr lang="nb-NO" dirty="0" smtClean="0"/>
              <a:t>Gi litt mer informasjon om……</a:t>
            </a:r>
          </a:p>
          <a:p>
            <a:r>
              <a:rPr lang="nb-NO" dirty="0" smtClean="0"/>
              <a:t>Klargjør: dette er slik fordi…..</a:t>
            </a:r>
          </a:p>
          <a:p>
            <a:r>
              <a:rPr lang="nb-NO" dirty="0" smtClean="0"/>
              <a:t>Gjenta elevenes kommentarer</a:t>
            </a:r>
          </a:p>
          <a:p>
            <a:r>
              <a:rPr lang="nb-NO" dirty="0" smtClean="0"/>
              <a:t>Oppsummer</a:t>
            </a:r>
            <a:endParaRPr lang="nb-NO"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nb-NO" smtClean="0">
                <a:latin typeface="Comic Sans MS" charset="0"/>
              </a:rPr>
              <a:t>Kroppspråk</a:t>
            </a:r>
          </a:p>
        </p:txBody>
      </p:sp>
      <p:sp>
        <p:nvSpPr>
          <p:cNvPr id="68611" name="Slide Number Placeholder 2"/>
          <p:cNvSpPr>
            <a:spLocks noGrp="1"/>
          </p:cNvSpPr>
          <p:nvPr>
            <p:ph type="sldNum" sz="quarter" idx="12"/>
          </p:nvPr>
        </p:nvSpPr>
        <p:spPr>
          <a:noFill/>
        </p:spPr>
        <p:txBody>
          <a:bodyPr/>
          <a:lstStyle/>
          <a:p>
            <a:fld id="{56D5FDDD-CFF0-3F40-9413-F7A252AEE005}" type="slidenum">
              <a:rPr lang="en-GB" smtClean="0"/>
              <a:pPr/>
              <a:t>14</a:t>
            </a:fld>
            <a:endParaRPr lang="en-GB" smtClean="0"/>
          </a:p>
        </p:txBody>
      </p:sp>
      <p:sp>
        <p:nvSpPr>
          <p:cNvPr id="68612" name="TextBox 3"/>
          <p:cNvSpPr txBox="1">
            <a:spLocks noChangeArrowheads="1"/>
          </p:cNvSpPr>
          <p:nvPr/>
        </p:nvSpPr>
        <p:spPr bwMode="auto">
          <a:xfrm>
            <a:off x="1447800" y="1747632"/>
            <a:ext cx="6553200" cy="2585323"/>
          </a:xfrm>
          <a:prstGeom prst="rect">
            <a:avLst/>
          </a:prstGeom>
          <a:noFill/>
          <a:ln w="9525">
            <a:noFill/>
            <a:miter lim="800000"/>
            <a:headEnd/>
            <a:tailEnd/>
          </a:ln>
        </p:spPr>
        <p:txBody>
          <a:bodyPr>
            <a:prstTxWarp prst="textNoShape">
              <a:avLst/>
            </a:prstTxWarp>
            <a:spAutoFit/>
          </a:bodyPr>
          <a:lstStyle/>
          <a:p>
            <a:r>
              <a:rPr lang="nb-NO" sz="2400" dirty="0" smtClean="0"/>
              <a:t>- Speilingsteknikk </a:t>
            </a:r>
            <a:endParaRPr lang="nb-NO" sz="2400" dirty="0"/>
          </a:p>
          <a:p>
            <a:r>
              <a:rPr lang="nb-NO" sz="2400" dirty="0" smtClean="0"/>
              <a:t>- verbal</a:t>
            </a:r>
            <a:endParaRPr lang="nb-NO" sz="2400" dirty="0"/>
          </a:p>
          <a:p>
            <a:r>
              <a:rPr lang="nb-NO" sz="2400" dirty="0" smtClean="0"/>
              <a:t>- fysisk </a:t>
            </a:r>
            <a:r>
              <a:rPr lang="nb-NO" sz="2400" dirty="0"/>
              <a:t>(</a:t>
            </a:r>
            <a:r>
              <a:rPr lang="nb-NO" sz="2400" dirty="0" err="1"/>
              <a:t>Rizolatti</a:t>
            </a:r>
            <a:r>
              <a:rPr lang="nb-NO" sz="2400" dirty="0"/>
              <a:t>)</a:t>
            </a:r>
          </a:p>
          <a:p>
            <a:r>
              <a:rPr lang="nb-NO" sz="2400" dirty="0" smtClean="0"/>
              <a:t>- speilnevroner </a:t>
            </a:r>
            <a:r>
              <a:rPr lang="nb-NO" sz="2400" dirty="0"/>
              <a:t>(kunnskap, autentisk, engasjert)</a:t>
            </a:r>
          </a:p>
          <a:p>
            <a:endParaRPr lang="nb-NO" sz="2400" dirty="0"/>
          </a:p>
          <a:p>
            <a:r>
              <a:rPr lang="nb-NO" sz="2400" dirty="0"/>
              <a:t>85% av </a:t>
            </a:r>
            <a:r>
              <a:rPr lang="nb-NO" sz="2400" dirty="0" smtClean="0"/>
              <a:t>kommunikasjonen ?</a:t>
            </a:r>
          </a:p>
          <a:p>
            <a:endParaRPr lang="nb-NO" dirty="0"/>
          </a:p>
        </p:txBody>
      </p:sp>
      <p:pic>
        <p:nvPicPr>
          <p:cNvPr id="5" name="Bilde 4" descr="j0178844.jpg"/>
          <p:cNvPicPr>
            <a:picLocks noChangeAspect="1"/>
          </p:cNvPicPr>
          <p:nvPr/>
        </p:nvPicPr>
        <p:blipFill>
          <a:blip r:embed="rId2">
            <a:duotone>
              <a:prstClr val="black"/>
              <a:srgbClr val="D9C3A5">
                <a:tint val="50000"/>
                <a:satMod val="180000"/>
              </a:srgbClr>
            </a:duotone>
          </a:blip>
          <a:stretch>
            <a:fillRect/>
          </a:stretch>
        </p:blipFill>
        <p:spPr>
          <a:xfrm>
            <a:off x="5489299" y="3855751"/>
            <a:ext cx="2934868" cy="1946388"/>
          </a:xfrm>
          <a:prstGeom prst="rect">
            <a:avLst/>
          </a:prstGeom>
          <a:effectLst>
            <a:glow rad="101600">
              <a:schemeClr val="accent6">
                <a:lumMod val="40000"/>
                <a:lumOff val="60000"/>
                <a:alpha val="75000"/>
              </a:schemeClr>
            </a:glow>
            <a:outerShdw blurRad="50800" dist="38100" dir="2700000" sx="103000" sy="103000" algn="tl" rotWithShape="0">
              <a:srgbClr val="000000">
                <a:alpha val="43000"/>
              </a:srgbClr>
            </a:outerShdw>
          </a:effectLst>
        </p:spPr>
      </p:pic>
      <p:pic>
        <p:nvPicPr>
          <p:cNvPr id="7" name="Bilde 6" descr="j0289893.jpg"/>
          <p:cNvPicPr>
            <a:picLocks noChangeAspect="1"/>
          </p:cNvPicPr>
          <p:nvPr/>
        </p:nvPicPr>
        <p:blipFill>
          <a:blip r:embed="rId3">
            <a:duotone>
              <a:prstClr val="black"/>
              <a:srgbClr val="D9C3A5">
                <a:tint val="50000"/>
                <a:satMod val="180000"/>
              </a:srgbClr>
            </a:duotone>
          </a:blip>
          <a:stretch>
            <a:fillRect/>
          </a:stretch>
        </p:blipFill>
        <p:spPr>
          <a:xfrm>
            <a:off x="5540795" y="791514"/>
            <a:ext cx="2883372" cy="191223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Oppsummering</a:t>
            </a:r>
            <a:endParaRPr lang="nb-NO" dirty="0"/>
          </a:p>
        </p:txBody>
      </p:sp>
      <p:sp>
        <p:nvSpPr>
          <p:cNvPr id="3" name="TekstSylinder 2"/>
          <p:cNvSpPr txBox="1"/>
          <p:nvPr/>
        </p:nvSpPr>
        <p:spPr>
          <a:xfrm>
            <a:off x="699127" y="1572869"/>
            <a:ext cx="7987673" cy="1200329"/>
          </a:xfrm>
          <a:prstGeom prst="rect">
            <a:avLst/>
          </a:prstGeom>
          <a:noFill/>
        </p:spPr>
        <p:txBody>
          <a:bodyPr wrap="square" rtlCol="0">
            <a:spAutoFit/>
          </a:bodyPr>
          <a:lstStyle/>
          <a:p>
            <a:r>
              <a:rPr lang="nb-NO" dirty="0" smtClean="0"/>
              <a:t>Ta stilling til disse utsagnene:</a:t>
            </a:r>
          </a:p>
          <a:p>
            <a:endParaRPr lang="nb-NO" dirty="0"/>
          </a:p>
          <a:p>
            <a:r>
              <a:rPr lang="nb-NO" dirty="0" smtClean="0"/>
              <a:t>Gode spørsmål krever kunnskap.</a:t>
            </a:r>
          </a:p>
          <a:p>
            <a:r>
              <a:rPr lang="nb-NO" dirty="0" smtClean="0"/>
              <a:t>Gode spørsmål er ekte.</a:t>
            </a:r>
            <a:endParaRPr lang="nb-NO"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itle 1"/>
          <p:cNvSpPr>
            <a:spLocks noGrp="1"/>
          </p:cNvSpPr>
          <p:nvPr>
            <p:ph type="title"/>
          </p:nvPr>
        </p:nvSpPr>
        <p:spPr>
          <a:xfrm>
            <a:off x="685800" y="609600"/>
            <a:ext cx="7772400" cy="485583"/>
          </a:xfrm>
        </p:spPr>
        <p:txBody>
          <a:bodyPr>
            <a:normAutofit fontScale="90000"/>
          </a:bodyPr>
          <a:lstStyle/>
          <a:p>
            <a:pPr algn="l"/>
            <a:r>
              <a:rPr lang="nb-NO" sz="3200" b="1" dirty="0" smtClean="0">
                <a:solidFill>
                  <a:srgbClr val="000000"/>
                </a:solidFill>
                <a:latin typeface="Comic Sans MS" charset="0"/>
                <a:ea typeface="Comic Sans MS" charset="0"/>
                <a:cs typeface="Comic Sans MS" charset="0"/>
              </a:rPr>
              <a:t>Å stille spørsmål som utfordrer</a:t>
            </a:r>
          </a:p>
        </p:txBody>
      </p:sp>
      <p:sp>
        <p:nvSpPr>
          <p:cNvPr id="69637" name="Slide Number Placeholder 5"/>
          <p:cNvSpPr>
            <a:spLocks noGrp="1"/>
          </p:cNvSpPr>
          <p:nvPr>
            <p:ph type="sldNum" sz="quarter" idx="12"/>
          </p:nvPr>
        </p:nvSpPr>
        <p:spPr>
          <a:noFill/>
        </p:spPr>
        <p:txBody>
          <a:bodyPr/>
          <a:lstStyle/>
          <a:p>
            <a:fld id="{D7F66DC1-F0F0-9D4D-AB6F-44606FE981DE}" type="slidenum">
              <a:rPr lang="en-GB" smtClean="0"/>
              <a:pPr/>
              <a:t>16</a:t>
            </a:fld>
            <a:endParaRPr lang="en-GB" smtClean="0"/>
          </a:p>
        </p:txBody>
      </p:sp>
      <p:sp>
        <p:nvSpPr>
          <p:cNvPr id="21508" name="TextBox 3"/>
          <p:cNvSpPr txBox="1">
            <a:spLocks noChangeArrowheads="1"/>
          </p:cNvSpPr>
          <p:nvPr/>
        </p:nvSpPr>
        <p:spPr bwMode="auto">
          <a:xfrm>
            <a:off x="685800" y="1600200"/>
            <a:ext cx="7772400" cy="5448300"/>
          </a:xfrm>
          <a:prstGeom prst="rect">
            <a:avLst/>
          </a:prstGeom>
          <a:noFill/>
          <a:ln w="9525">
            <a:noFill/>
            <a:miter lim="800000"/>
            <a:headEnd/>
            <a:tailEnd/>
          </a:ln>
        </p:spPr>
        <p:txBody>
          <a:bodyPr>
            <a:prstTxWarp prst="textNoShape">
              <a:avLst/>
            </a:prstTxWarp>
            <a:spAutoFit/>
          </a:bodyPr>
          <a:lstStyle/>
          <a:p>
            <a:pPr>
              <a:buFont typeface="Arial" charset="0"/>
              <a:buChar char="•"/>
            </a:pPr>
            <a:r>
              <a:rPr lang="nb-NO">
                <a:latin typeface="Comic Sans MS" charset="0"/>
                <a:ea typeface="Comic Sans MS" charset="0"/>
                <a:cs typeface="Comic Sans MS" charset="0"/>
              </a:rPr>
              <a:t>Vær bevisst på hva du vil ha ut av svaret </a:t>
            </a:r>
          </a:p>
          <a:p>
            <a:pPr lvl="1">
              <a:buFont typeface="Arial" charset="0"/>
              <a:buChar char="•"/>
            </a:pPr>
            <a:r>
              <a:rPr lang="en-US" sz="1800" i="1">
                <a:solidFill>
                  <a:srgbClr val="000090"/>
                </a:solidFill>
                <a:latin typeface="Comic Sans MS" charset="0"/>
                <a:ea typeface="Comic Sans MS" charset="0"/>
                <a:cs typeface="Comic Sans MS" charset="0"/>
              </a:rPr>
              <a:t>F</a:t>
            </a:r>
            <a:r>
              <a:rPr lang="nb-NO" sz="1800" i="1">
                <a:solidFill>
                  <a:srgbClr val="000090"/>
                </a:solidFill>
                <a:latin typeface="Comic Sans MS" charset="0"/>
                <a:ea typeface="Comic Sans MS" charset="0"/>
                <a:cs typeface="Comic Sans MS" charset="0"/>
              </a:rPr>
              <a:t>akta </a:t>
            </a:r>
            <a:r>
              <a:rPr lang="en-US" sz="1800" i="1">
                <a:solidFill>
                  <a:srgbClr val="000090"/>
                </a:solidFill>
                <a:latin typeface="Comic Sans MS" charset="0"/>
                <a:ea typeface="Comic Sans MS" charset="0"/>
                <a:cs typeface="Comic Sans MS" charset="0"/>
              </a:rPr>
              <a:t>–</a:t>
            </a:r>
            <a:r>
              <a:rPr lang="nb-NO" sz="1800" i="1">
                <a:solidFill>
                  <a:srgbClr val="000090"/>
                </a:solidFill>
                <a:latin typeface="Comic Sans MS" charset="0"/>
                <a:ea typeface="Comic Sans MS" charset="0"/>
                <a:cs typeface="Comic Sans MS" charset="0"/>
              </a:rPr>
              <a:t>enstavelsesord (lukket spørsmål)</a:t>
            </a:r>
          </a:p>
          <a:p>
            <a:pPr lvl="1">
              <a:buFont typeface="Arial" charset="0"/>
              <a:buChar char="•"/>
            </a:pPr>
            <a:r>
              <a:rPr lang="nb-NO" sz="1800" i="1">
                <a:solidFill>
                  <a:srgbClr val="000090"/>
                </a:solidFill>
                <a:latin typeface="Comic Sans MS" charset="0"/>
                <a:ea typeface="Comic Sans MS" charset="0"/>
                <a:cs typeface="Comic Sans MS" charset="0"/>
              </a:rPr>
              <a:t>Kjent svar </a:t>
            </a:r>
            <a:r>
              <a:rPr lang="en-US" sz="1800" i="1">
                <a:solidFill>
                  <a:srgbClr val="000090"/>
                </a:solidFill>
                <a:latin typeface="Comic Sans MS" charset="0"/>
                <a:ea typeface="Comic Sans MS" charset="0"/>
                <a:cs typeface="Comic Sans MS" charset="0"/>
              </a:rPr>
              <a:t>–</a:t>
            </a:r>
            <a:r>
              <a:rPr lang="nb-NO" sz="1800" i="1">
                <a:solidFill>
                  <a:srgbClr val="000090"/>
                </a:solidFill>
                <a:latin typeface="Comic Sans MS" charset="0"/>
                <a:ea typeface="Comic Sans MS" charset="0"/>
                <a:cs typeface="Comic Sans MS" charset="0"/>
              </a:rPr>
              <a:t> kun tilsynelatende åpent spørsmål</a:t>
            </a:r>
          </a:p>
          <a:p>
            <a:pPr lvl="1">
              <a:buFont typeface="Arial" charset="0"/>
              <a:buChar char="•"/>
            </a:pPr>
            <a:r>
              <a:rPr lang="nb-NO" sz="1800" i="1">
                <a:solidFill>
                  <a:srgbClr val="000090"/>
                </a:solidFill>
                <a:latin typeface="Comic Sans MS" charset="0"/>
                <a:ea typeface="Comic Sans MS" charset="0"/>
                <a:cs typeface="Comic Sans MS" charset="0"/>
              </a:rPr>
              <a:t>Refleksjon, definisjon, forståelse </a:t>
            </a:r>
            <a:r>
              <a:rPr lang="en-US" sz="1800" i="1">
                <a:solidFill>
                  <a:srgbClr val="000090"/>
                </a:solidFill>
                <a:latin typeface="Comic Sans MS" charset="0"/>
                <a:ea typeface="Comic Sans MS" charset="0"/>
                <a:cs typeface="Comic Sans MS" charset="0"/>
              </a:rPr>
              <a:t>–(</a:t>
            </a:r>
            <a:r>
              <a:rPr lang="nb-NO" sz="1800" i="1">
                <a:solidFill>
                  <a:srgbClr val="000090"/>
                </a:solidFill>
                <a:latin typeface="Comic Sans MS" charset="0"/>
                <a:ea typeface="Comic Sans MS" charset="0"/>
                <a:cs typeface="Comic Sans MS" charset="0"/>
              </a:rPr>
              <a:t>åpent spørsmål)</a:t>
            </a:r>
          </a:p>
          <a:p>
            <a:pPr>
              <a:buFont typeface="Arial" charset="0"/>
              <a:buChar char="•"/>
            </a:pPr>
            <a:r>
              <a:rPr lang="nb-NO">
                <a:latin typeface="Comic Sans MS" charset="0"/>
                <a:ea typeface="Comic Sans MS" charset="0"/>
                <a:cs typeface="Comic Sans MS" charset="0"/>
              </a:rPr>
              <a:t>Gi elevene tid til å reflektere </a:t>
            </a:r>
          </a:p>
          <a:p>
            <a:pPr lvl="1">
              <a:buFont typeface="Arial" charset="0"/>
              <a:buChar char="•"/>
            </a:pPr>
            <a:r>
              <a:rPr lang="nb-NO" sz="1800" i="1">
                <a:solidFill>
                  <a:srgbClr val="000090"/>
                </a:solidFill>
                <a:latin typeface="Comic Sans MS" charset="0"/>
                <a:ea typeface="Comic Sans MS" charset="0"/>
                <a:cs typeface="Comic Sans MS" charset="0"/>
              </a:rPr>
              <a:t>Lengre svar </a:t>
            </a:r>
            <a:r>
              <a:rPr lang="en-US" sz="1800" i="1">
                <a:solidFill>
                  <a:srgbClr val="000090"/>
                </a:solidFill>
                <a:latin typeface="Comic Sans MS" charset="0"/>
                <a:ea typeface="Comic Sans MS" charset="0"/>
                <a:cs typeface="Comic Sans MS" charset="0"/>
              </a:rPr>
              <a:t>–</a:t>
            </a:r>
            <a:r>
              <a:rPr lang="nb-NO" sz="1800" i="1">
                <a:solidFill>
                  <a:srgbClr val="000090"/>
                </a:solidFill>
                <a:latin typeface="Comic Sans MS" charset="0"/>
                <a:ea typeface="Comic Sans MS" charset="0"/>
                <a:cs typeface="Comic Sans MS" charset="0"/>
              </a:rPr>
              <a:t> krev et visst antall ord</a:t>
            </a:r>
          </a:p>
          <a:p>
            <a:pPr lvl="1">
              <a:buFont typeface="Arial" charset="0"/>
              <a:buChar char="•"/>
            </a:pPr>
            <a:r>
              <a:rPr lang="nb-NO" sz="1800" i="1">
                <a:solidFill>
                  <a:srgbClr val="000090"/>
                </a:solidFill>
                <a:latin typeface="Comic Sans MS" charset="0"/>
                <a:ea typeface="Comic Sans MS" charset="0"/>
                <a:cs typeface="Comic Sans MS" charset="0"/>
              </a:rPr>
              <a:t>Ikke svar på dine egne spørsmål</a:t>
            </a:r>
          </a:p>
          <a:p>
            <a:pPr>
              <a:buFont typeface="Arial" charset="0"/>
              <a:buChar char="•"/>
            </a:pPr>
            <a:r>
              <a:rPr lang="nb-NO">
                <a:latin typeface="Comic Sans MS" charset="0"/>
                <a:ea typeface="Comic Sans MS" charset="0"/>
                <a:cs typeface="Comic Sans MS" charset="0"/>
              </a:rPr>
              <a:t>Still ett spørsmål i gangen </a:t>
            </a:r>
          </a:p>
          <a:p>
            <a:pPr lvl="1">
              <a:buFont typeface="Arial" charset="0"/>
              <a:buChar char="•"/>
            </a:pPr>
            <a:r>
              <a:rPr lang="en-US" sz="1800" i="1">
                <a:solidFill>
                  <a:srgbClr val="000090"/>
                </a:solidFill>
                <a:latin typeface="Comic Sans MS" charset="0"/>
                <a:ea typeface="Comic Sans MS" charset="0"/>
                <a:cs typeface="Comic Sans MS" charset="0"/>
              </a:rPr>
              <a:t>Klarhet – elevene forstår hva du forventer</a:t>
            </a:r>
            <a:endParaRPr lang="nb-NO" sz="1800" i="1">
              <a:solidFill>
                <a:srgbClr val="000090"/>
              </a:solidFill>
              <a:latin typeface="Comic Sans MS" charset="0"/>
              <a:ea typeface="Comic Sans MS" charset="0"/>
              <a:cs typeface="Comic Sans MS" charset="0"/>
            </a:endParaRPr>
          </a:p>
          <a:p>
            <a:pPr>
              <a:buFont typeface="Arial" charset="0"/>
              <a:buChar char="•"/>
            </a:pPr>
            <a:r>
              <a:rPr lang="nb-NO">
                <a:latin typeface="Comic Sans MS" charset="0"/>
                <a:ea typeface="Comic Sans MS" charset="0"/>
                <a:cs typeface="Comic Sans MS" charset="0"/>
              </a:rPr>
              <a:t>Still spørsmål med stigende vanskegrad</a:t>
            </a:r>
          </a:p>
          <a:p>
            <a:pPr lvl="1">
              <a:buFont typeface="Arial" charset="0"/>
              <a:buChar char="•"/>
            </a:pPr>
            <a:r>
              <a:rPr lang="nb-NO" sz="1800">
                <a:solidFill>
                  <a:srgbClr val="000090"/>
                </a:solidFill>
                <a:latin typeface="Comic Sans MS" charset="0"/>
                <a:ea typeface="Comic Sans MS" charset="0"/>
                <a:cs typeface="Comic Sans MS" charset="0"/>
              </a:rPr>
              <a:t>Denotasjon, konnotasjon, assosiasjon</a:t>
            </a:r>
          </a:p>
          <a:p>
            <a:pPr lvl="1">
              <a:buFont typeface="Arial" charset="0"/>
              <a:buChar char="•"/>
            </a:pPr>
            <a:r>
              <a:rPr lang="nb-NO" sz="1800">
                <a:solidFill>
                  <a:srgbClr val="000090"/>
                </a:solidFill>
                <a:latin typeface="Comic Sans MS" charset="0"/>
                <a:ea typeface="Comic Sans MS" charset="0"/>
                <a:cs typeface="Comic Sans MS" charset="0"/>
              </a:rPr>
              <a:t>Kunnskap, ferdigheter, holdninger (kognitive ferdigheter)</a:t>
            </a:r>
          </a:p>
          <a:p>
            <a:pPr>
              <a:buFont typeface="Arial" charset="0"/>
              <a:buChar char="•"/>
            </a:pPr>
            <a:r>
              <a:rPr lang="nb-NO">
                <a:latin typeface="Comic Sans MS" charset="0"/>
                <a:ea typeface="Comic Sans MS" charset="0"/>
                <a:cs typeface="Comic Sans MS" charset="0"/>
              </a:rPr>
              <a:t>Få alle elevene til å delta </a:t>
            </a:r>
          </a:p>
          <a:p>
            <a:pPr lvl="1">
              <a:buFont typeface="Arial" charset="0"/>
              <a:buChar char="•"/>
            </a:pPr>
            <a:r>
              <a:rPr lang="nb-NO" sz="1800" i="1">
                <a:solidFill>
                  <a:srgbClr val="000090"/>
                </a:solidFill>
                <a:latin typeface="Comic Sans MS" charset="0"/>
                <a:ea typeface="Comic Sans MS" charset="0"/>
                <a:cs typeface="Comic Sans MS" charset="0"/>
              </a:rPr>
              <a:t>Skriv og vis svaret eller ”no hands” policy</a:t>
            </a:r>
          </a:p>
          <a:p>
            <a:pPr>
              <a:buFont typeface="Arial" charset="0"/>
              <a:buChar char="•"/>
            </a:pPr>
            <a:r>
              <a:rPr lang="nb-NO">
                <a:latin typeface="Comic Sans MS" charset="0"/>
                <a:ea typeface="Comic Sans MS" charset="0"/>
                <a:cs typeface="Comic Sans MS" charset="0"/>
              </a:rPr>
              <a:t>Ta alle elevsvar på alvor? </a:t>
            </a:r>
          </a:p>
          <a:p>
            <a:pPr lvl="1">
              <a:buFont typeface="Arial" charset="0"/>
              <a:buChar char="•"/>
            </a:pPr>
            <a:r>
              <a:rPr lang="nb-NO" sz="1800" i="1">
                <a:solidFill>
                  <a:srgbClr val="000090"/>
                </a:solidFill>
                <a:latin typeface="Comic Sans MS" charset="0"/>
                <a:ea typeface="Comic Sans MS" charset="0"/>
                <a:cs typeface="Comic Sans MS" charset="0"/>
              </a:rPr>
              <a:t>Be om utdypning av svaret, ”interessant”</a:t>
            </a:r>
            <a:endParaRPr lang="nb-NO" i="1">
              <a:solidFill>
                <a:srgbClr val="000090"/>
              </a:solidFill>
              <a:latin typeface="Comic Sans MS" charset="0"/>
              <a:ea typeface="Comic Sans MS" charset="0"/>
              <a:cs typeface="Comic Sans MS" charset="0"/>
            </a:endParaRPr>
          </a:p>
          <a:p>
            <a:endParaRPr lang="nb-NO">
              <a:latin typeface="Comic Sans MS" charset="0"/>
            </a:endParaRPr>
          </a:p>
        </p:txBody>
      </p:sp>
      <p:pic>
        <p:nvPicPr>
          <p:cNvPr id="69636" name="Picture 10" descr="j0217328.pict"/>
          <p:cNvPicPr>
            <a:picLocks noChangeAspect="1"/>
          </p:cNvPicPr>
          <p:nvPr/>
        </p:nvPicPr>
        <mc:AlternateContent>
          <mc:Choice xmlns:ma="http://schemas.microsoft.com/office/mac/drawingml/2008/main" Requires="ma">
            <p:blipFill>
              <a:blip r:embed="rId3">
                <a:duotone>
                  <a:prstClr val="black"/>
                  <a:srgbClr val="D9C3A5">
                    <a:tint val="50000"/>
                    <a:satMod val="180000"/>
                  </a:srgbClr>
                </a:duotone>
              </a:blip>
              <a:srcRect/>
              <a:stretch>
                <a:fillRect/>
              </a:stretch>
            </p:blipFill>
          </mc:Choice>
          <mc:Fallback>
            <p:blipFill>
              <a:blip r:embed="rId4">
                <a:duotone>
                  <a:prstClr val="black"/>
                  <a:srgbClr val="D9C3A5">
                    <a:tint val="50000"/>
                    <a:satMod val="180000"/>
                  </a:srgbClr>
                </a:duotone>
              </a:blip>
              <a:srcRect/>
              <a:stretch>
                <a:fillRect/>
              </a:stretch>
            </p:blipFill>
          </mc:Fallback>
        </mc:AlternateContent>
        <p:spPr bwMode="auto">
          <a:xfrm>
            <a:off x="7162800" y="228600"/>
            <a:ext cx="1765300" cy="1790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Effect transition="in" filter="slide(fromBottom)">
                                      <p:cBhvr>
                                        <p:cTn id="7" dur="1000"/>
                                        <p:tgtEl>
                                          <p:spTgt spid="21508">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1508">
                                            <p:txEl>
                                              <p:pRg st="1" end="1"/>
                                            </p:txEl>
                                          </p:spTgt>
                                        </p:tgtEl>
                                        <p:attrNameLst>
                                          <p:attrName>style.visibility</p:attrName>
                                        </p:attrNameLst>
                                      </p:cBhvr>
                                      <p:to>
                                        <p:strVal val="visible"/>
                                      </p:to>
                                    </p:set>
                                    <p:animEffect transition="in" filter="slide(fromBottom)">
                                      <p:cBhvr>
                                        <p:cTn id="10" dur="1000"/>
                                        <p:tgtEl>
                                          <p:spTgt spid="21508">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21508">
                                            <p:txEl>
                                              <p:pRg st="2" end="2"/>
                                            </p:txEl>
                                          </p:spTgt>
                                        </p:tgtEl>
                                        <p:attrNameLst>
                                          <p:attrName>style.visibility</p:attrName>
                                        </p:attrNameLst>
                                      </p:cBhvr>
                                      <p:to>
                                        <p:strVal val="visible"/>
                                      </p:to>
                                    </p:set>
                                    <p:animEffect transition="in" filter="slide(fromBottom)">
                                      <p:cBhvr>
                                        <p:cTn id="13" dur="1000"/>
                                        <p:tgtEl>
                                          <p:spTgt spid="21508">
                                            <p:txEl>
                                              <p:pRg st="2" end="2"/>
                                            </p:txEl>
                                          </p:spTgt>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1508">
                                            <p:txEl>
                                              <p:pRg st="3" end="3"/>
                                            </p:txEl>
                                          </p:spTgt>
                                        </p:tgtEl>
                                        <p:attrNameLst>
                                          <p:attrName>style.visibility</p:attrName>
                                        </p:attrNameLst>
                                      </p:cBhvr>
                                      <p:to>
                                        <p:strVal val="visible"/>
                                      </p:to>
                                    </p:set>
                                    <p:animEffect transition="in" filter="slide(fromBottom)">
                                      <p:cBhvr>
                                        <p:cTn id="16" dur="1000"/>
                                        <p:tgtEl>
                                          <p:spTgt spid="2150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1508">
                                            <p:txEl>
                                              <p:pRg st="4" end="4"/>
                                            </p:txEl>
                                          </p:spTgt>
                                        </p:tgtEl>
                                        <p:attrNameLst>
                                          <p:attrName>style.visibility</p:attrName>
                                        </p:attrNameLst>
                                      </p:cBhvr>
                                      <p:to>
                                        <p:strVal val="visible"/>
                                      </p:to>
                                    </p:set>
                                    <p:animEffect transition="in" filter="slide(fromBottom)">
                                      <p:cBhvr>
                                        <p:cTn id="21" dur="1000"/>
                                        <p:tgtEl>
                                          <p:spTgt spid="21508">
                                            <p:txEl>
                                              <p:pRg st="4" end="4"/>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21508">
                                            <p:txEl>
                                              <p:pRg st="5" end="5"/>
                                            </p:txEl>
                                          </p:spTgt>
                                        </p:tgtEl>
                                        <p:attrNameLst>
                                          <p:attrName>style.visibility</p:attrName>
                                        </p:attrNameLst>
                                      </p:cBhvr>
                                      <p:to>
                                        <p:strVal val="visible"/>
                                      </p:to>
                                    </p:set>
                                    <p:animEffect transition="in" filter="slide(fromBottom)">
                                      <p:cBhvr>
                                        <p:cTn id="24" dur="1000"/>
                                        <p:tgtEl>
                                          <p:spTgt spid="21508">
                                            <p:txEl>
                                              <p:pRg st="5" end="5"/>
                                            </p:txEl>
                                          </p:spTgt>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1508">
                                            <p:txEl>
                                              <p:pRg st="6" end="6"/>
                                            </p:txEl>
                                          </p:spTgt>
                                        </p:tgtEl>
                                        <p:attrNameLst>
                                          <p:attrName>style.visibility</p:attrName>
                                        </p:attrNameLst>
                                      </p:cBhvr>
                                      <p:to>
                                        <p:strVal val="visible"/>
                                      </p:to>
                                    </p:set>
                                    <p:animEffect transition="in" filter="slide(fromBottom)">
                                      <p:cBhvr>
                                        <p:cTn id="27" dur="1000"/>
                                        <p:tgtEl>
                                          <p:spTgt spid="21508">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1508">
                                            <p:txEl>
                                              <p:pRg st="7" end="7"/>
                                            </p:txEl>
                                          </p:spTgt>
                                        </p:tgtEl>
                                        <p:attrNameLst>
                                          <p:attrName>style.visibility</p:attrName>
                                        </p:attrNameLst>
                                      </p:cBhvr>
                                      <p:to>
                                        <p:strVal val="visible"/>
                                      </p:to>
                                    </p:set>
                                    <p:animEffect transition="in" filter="slide(fromBottom)">
                                      <p:cBhvr>
                                        <p:cTn id="32" dur="1000"/>
                                        <p:tgtEl>
                                          <p:spTgt spid="21508">
                                            <p:txEl>
                                              <p:pRg st="7" end="7"/>
                                            </p:txEl>
                                          </p:spTgt>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1508">
                                            <p:txEl>
                                              <p:pRg st="8" end="8"/>
                                            </p:txEl>
                                          </p:spTgt>
                                        </p:tgtEl>
                                        <p:attrNameLst>
                                          <p:attrName>style.visibility</p:attrName>
                                        </p:attrNameLst>
                                      </p:cBhvr>
                                      <p:to>
                                        <p:strVal val="visible"/>
                                      </p:to>
                                    </p:set>
                                    <p:animEffect transition="in" filter="slide(fromBottom)">
                                      <p:cBhvr>
                                        <p:cTn id="35" dur="1000"/>
                                        <p:tgtEl>
                                          <p:spTgt spid="21508">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1508">
                                            <p:txEl>
                                              <p:pRg st="9" end="9"/>
                                            </p:txEl>
                                          </p:spTgt>
                                        </p:tgtEl>
                                        <p:attrNameLst>
                                          <p:attrName>style.visibility</p:attrName>
                                        </p:attrNameLst>
                                      </p:cBhvr>
                                      <p:to>
                                        <p:strVal val="visible"/>
                                      </p:to>
                                    </p:set>
                                    <p:animEffect transition="in" filter="slide(fromBottom)">
                                      <p:cBhvr>
                                        <p:cTn id="40" dur="1000"/>
                                        <p:tgtEl>
                                          <p:spTgt spid="21508">
                                            <p:txEl>
                                              <p:pRg st="9" end="9"/>
                                            </p:txEl>
                                          </p:spTgt>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21508">
                                            <p:txEl>
                                              <p:pRg st="10" end="10"/>
                                            </p:txEl>
                                          </p:spTgt>
                                        </p:tgtEl>
                                        <p:attrNameLst>
                                          <p:attrName>style.visibility</p:attrName>
                                        </p:attrNameLst>
                                      </p:cBhvr>
                                      <p:to>
                                        <p:strVal val="visible"/>
                                      </p:to>
                                    </p:set>
                                    <p:animEffect transition="in" filter="slide(fromBottom)">
                                      <p:cBhvr>
                                        <p:cTn id="43" dur="1000"/>
                                        <p:tgtEl>
                                          <p:spTgt spid="21508">
                                            <p:txEl>
                                              <p:pRg st="10" end="10"/>
                                            </p:txEl>
                                          </p:spTgt>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21508">
                                            <p:txEl>
                                              <p:pRg st="11" end="11"/>
                                            </p:txEl>
                                          </p:spTgt>
                                        </p:tgtEl>
                                        <p:attrNameLst>
                                          <p:attrName>style.visibility</p:attrName>
                                        </p:attrNameLst>
                                      </p:cBhvr>
                                      <p:to>
                                        <p:strVal val="visible"/>
                                      </p:to>
                                    </p:set>
                                    <p:animEffect transition="in" filter="slide(fromBottom)">
                                      <p:cBhvr>
                                        <p:cTn id="46" dur="1000"/>
                                        <p:tgtEl>
                                          <p:spTgt spid="21508">
                                            <p:txEl>
                                              <p:pRg st="11" end="1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21508">
                                            <p:txEl>
                                              <p:pRg st="12" end="12"/>
                                            </p:txEl>
                                          </p:spTgt>
                                        </p:tgtEl>
                                        <p:attrNameLst>
                                          <p:attrName>style.visibility</p:attrName>
                                        </p:attrNameLst>
                                      </p:cBhvr>
                                      <p:to>
                                        <p:strVal val="visible"/>
                                      </p:to>
                                    </p:set>
                                    <p:animEffect transition="in" filter="slide(fromBottom)">
                                      <p:cBhvr>
                                        <p:cTn id="51" dur="1000"/>
                                        <p:tgtEl>
                                          <p:spTgt spid="21508">
                                            <p:txEl>
                                              <p:pRg st="12" end="12"/>
                                            </p:txEl>
                                          </p:spTgt>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21508">
                                            <p:txEl>
                                              <p:pRg st="13" end="13"/>
                                            </p:txEl>
                                          </p:spTgt>
                                        </p:tgtEl>
                                        <p:attrNameLst>
                                          <p:attrName>style.visibility</p:attrName>
                                        </p:attrNameLst>
                                      </p:cBhvr>
                                      <p:to>
                                        <p:strVal val="visible"/>
                                      </p:to>
                                    </p:set>
                                    <p:animEffect transition="in" filter="slide(fromBottom)">
                                      <p:cBhvr>
                                        <p:cTn id="54" dur="1000"/>
                                        <p:tgtEl>
                                          <p:spTgt spid="21508">
                                            <p:txEl>
                                              <p:pRg st="13" end="1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grpId="0" nodeType="clickEffect">
                                  <p:stCondLst>
                                    <p:cond delay="0"/>
                                  </p:stCondLst>
                                  <p:childTnLst>
                                    <p:set>
                                      <p:cBhvr>
                                        <p:cTn id="58" dur="1" fill="hold">
                                          <p:stCondLst>
                                            <p:cond delay="0"/>
                                          </p:stCondLst>
                                        </p:cTn>
                                        <p:tgtEl>
                                          <p:spTgt spid="21508">
                                            <p:txEl>
                                              <p:pRg st="14" end="14"/>
                                            </p:txEl>
                                          </p:spTgt>
                                        </p:tgtEl>
                                        <p:attrNameLst>
                                          <p:attrName>style.visibility</p:attrName>
                                        </p:attrNameLst>
                                      </p:cBhvr>
                                      <p:to>
                                        <p:strVal val="visible"/>
                                      </p:to>
                                    </p:set>
                                    <p:animEffect transition="in" filter="slide(fromBottom)">
                                      <p:cBhvr>
                                        <p:cTn id="59" dur="1000"/>
                                        <p:tgtEl>
                                          <p:spTgt spid="21508">
                                            <p:txEl>
                                              <p:pRg st="14" end="14"/>
                                            </p:txEl>
                                          </p:spTgt>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1508">
                                            <p:txEl>
                                              <p:pRg st="15" end="15"/>
                                            </p:txEl>
                                          </p:spTgt>
                                        </p:tgtEl>
                                        <p:attrNameLst>
                                          <p:attrName>style.visibility</p:attrName>
                                        </p:attrNameLst>
                                      </p:cBhvr>
                                      <p:to>
                                        <p:strVal val="visible"/>
                                      </p:to>
                                    </p:set>
                                    <p:animEffect transition="in" filter="slide(fromBottom)">
                                      <p:cBhvr>
                                        <p:cTn id="62" dur="1000"/>
                                        <p:tgtEl>
                                          <p:spTgt spid="21508">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TextBox 2"/>
          <p:cNvSpPr txBox="1">
            <a:spLocks noChangeArrowheads="1"/>
          </p:cNvSpPr>
          <p:nvPr/>
        </p:nvSpPr>
        <p:spPr bwMode="auto">
          <a:xfrm>
            <a:off x="612648" y="1366797"/>
            <a:ext cx="8229600" cy="5355313"/>
          </a:xfrm>
          <a:prstGeom prst="rect">
            <a:avLst/>
          </a:prstGeom>
          <a:noFill/>
          <a:ln w="9525">
            <a:noFill/>
            <a:miter lim="800000"/>
            <a:headEnd/>
            <a:tailEnd/>
          </a:ln>
        </p:spPr>
        <p:txBody>
          <a:bodyPr>
            <a:prstTxWarp prst="textNoShape">
              <a:avLst/>
            </a:prstTxWarp>
            <a:spAutoFit/>
          </a:bodyPr>
          <a:lstStyle/>
          <a:p>
            <a:r>
              <a:rPr lang="en-US" dirty="0">
                <a:solidFill>
                  <a:srgbClr val="FF0000"/>
                </a:solidFill>
                <a:latin typeface="Comic Sans MS" charset="0"/>
              </a:rPr>
              <a:t>A Public Forum debate follows this timing schedule:</a:t>
            </a:r>
          </a:p>
          <a:p>
            <a:endParaRPr lang="en-US" dirty="0">
              <a:latin typeface="Comic Sans MS" charset="0"/>
            </a:endParaRPr>
          </a:p>
          <a:p>
            <a:r>
              <a:rPr lang="en-US" dirty="0">
                <a:latin typeface="Comic Sans MS" charset="0"/>
              </a:rPr>
              <a:t>Team A: First Speaker: Constructive Speech 	4 minutes</a:t>
            </a:r>
          </a:p>
          <a:p>
            <a:r>
              <a:rPr lang="en-US" dirty="0">
                <a:latin typeface="Comic Sans MS" charset="0"/>
              </a:rPr>
              <a:t>Team B: First Speaker: Constructive Speech 	4 minutes</a:t>
            </a:r>
          </a:p>
          <a:p>
            <a:r>
              <a:rPr lang="en-US" dirty="0">
                <a:latin typeface="Comic Sans MS" charset="0"/>
              </a:rPr>
              <a:t>Crossfire (between first speakers) 	</a:t>
            </a:r>
            <a:r>
              <a:rPr lang="en-US" dirty="0" smtClean="0">
                <a:latin typeface="Comic Sans MS" charset="0"/>
              </a:rPr>
              <a:t>		3 </a:t>
            </a:r>
            <a:r>
              <a:rPr lang="en-US" dirty="0">
                <a:latin typeface="Comic Sans MS" charset="0"/>
              </a:rPr>
              <a:t>minutes</a:t>
            </a:r>
          </a:p>
          <a:p>
            <a:endParaRPr lang="en-US" dirty="0">
              <a:latin typeface="Comic Sans MS" charset="0"/>
            </a:endParaRPr>
          </a:p>
          <a:p>
            <a:r>
              <a:rPr lang="en-US" dirty="0">
                <a:latin typeface="Comic Sans MS" charset="0"/>
              </a:rPr>
              <a:t>Team A: Second Speaker: Rebuttal 		4 minutes</a:t>
            </a:r>
          </a:p>
          <a:p>
            <a:r>
              <a:rPr lang="en-US" dirty="0">
                <a:latin typeface="Comic Sans MS" charset="0"/>
              </a:rPr>
              <a:t>Team B: Second Speaker: Rebuttal 		4 minutes</a:t>
            </a:r>
          </a:p>
          <a:p>
            <a:r>
              <a:rPr lang="en-US" dirty="0">
                <a:latin typeface="Comic Sans MS" charset="0"/>
              </a:rPr>
              <a:t>Crossfire (between second speakers) 		3 minutes</a:t>
            </a:r>
          </a:p>
          <a:p>
            <a:endParaRPr lang="en-US" dirty="0">
              <a:latin typeface="Comic Sans MS" charset="0"/>
            </a:endParaRPr>
          </a:p>
          <a:p>
            <a:r>
              <a:rPr lang="en-US" dirty="0">
                <a:latin typeface="Comic Sans MS" charset="0"/>
              </a:rPr>
              <a:t>Team A: First Speaker: Summary 		2 minutes</a:t>
            </a:r>
          </a:p>
          <a:p>
            <a:r>
              <a:rPr lang="en-US" dirty="0">
                <a:latin typeface="Comic Sans MS" charset="0"/>
              </a:rPr>
              <a:t>Team B: First Speaker: Summary 		2 minutes</a:t>
            </a:r>
          </a:p>
          <a:p>
            <a:r>
              <a:rPr lang="en-US" dirty="0">
                <a:latin typeface="Comic Sans MS" charset="0"/>
              </a:rPr>
              <a:t>Grand Crossfire (All speakers) 			3 minutes</a:t>
            </a:r>
          </a:p>
          <a:p>
            <a:endParaRPr lang="en-US" dirty="0">
              <a:latin typeface="Comic Sans MS" charset="0"/>
            </a:endParaRPr>
          </a:p>
          <a:p>
            <a:r>
              <a:rPr lang="en-US" dirty="0">
                <a:latin typeface="Comic Sans MS" charset="0"/>
              </a:rPr>
              <a:t>Team A: Second Speaker: Final Focus/Last Shot  1 min</a:t>
            </a:r>
          </a:p>
          <a:p>
            <a:r>
              <a:rPr lang="en-US" dirty="0">
                <a:latin typeface="Comic Sans MS" charset="0"/>
              </a:rPr>
              <a:t>Team B: Second Speaker: Final Focus/Last Shot 1 min</a:t>
            </a:r>
          </a:p>
          <a:p>
            <a:r>
              <a:rPr lang="en-US" dirty="0">
                <a:latin typeface="Comic Sans MS" charset="0"/>
              </a:rPr>
              <a:t>							(Wikipedia)</a:t>
            </a:r>
          </a:p>
          <a:p>
            <a:endParaRPr lang="en-US" dirty="0">
              <a:latin typeface="Comic Sans MS" charset="0"/>
            </a:endParaRPr>
          </a:p>
          <a:p>
            <a:endParaRPr lang="nb-NO" dirty="0">
              <a:latin typeface="Comic Sans MS" charset="0"/>
            </a:endParaRPr>
          </a:p>
        </p:txBody>
      </p:sp>
      <p:sp>
        <p:nvSpPr>
          <p:cNvPr id="141315" name="Slide Number Placeholder 3"/>
          <p:cNvSpPr>
            <a:spLocks noGrp="1"/>
          </p:cNvSpPr>
          <p:nvPr>
            <p:ph type="sldNum" sz="quarter" idx="12"/>
          </p:nvPr>
        </p:nvSpPr>
        <p:spPr>
          <a:noFill/>
        </p:spPr>
        <p:txBody>
          <a:bodyPr/>
          <a:lstStyle/>
          <a:p>
            <a:fld id="{BEF48458-EB35-434E-8701-B3235A03DA63}" type="slidenum">
              <a:rPr lang="en-GB" smtClean="0"/>
              <a:pPr/>
              <a:t>17</a:t>
            </a:fld>
            <a:endParaRPr lang="en-GB" smtClean="0"/>
          </a:p>
        </p:txBody>
      </p:sp>
      <p:sp>
        <p:nvSpPr>
          <p:cNvPr id="4" name="Rektangel 3"/>
          <p:cNvSpPr/>
          <p:nvPr/>
        </p:nvSpPr>
        <p:spPr>
          <a:xfrm>
            <a:off x="612648" y="519699"/>
            <a:ext cx="7805610" cy="584776"/>
          </a:xfrm>
          <a:prstGeom prst="rect">
            <a:avLst/>
          </a:prstGeom>
        </p:spPr>
        <p:txBody>
          <a:bodyPr wrap="square">
            <a:spAutoFit/>
          </a:bodyPr>
          <a:lstStyle/>
          <a:p>
            <a:pPr lvl="0"/>
            <a:r>
              <a:rPr lang="en-US" sz="3200" dirty="0">
                <a:solidFill>
                  <a:srgbClr val="000000"/>
                </a:solidFill>
                <a:latin typeface="Comic Sans MS" charset="0"/>
              </a:rPr>
              <a:t>A Public Forum </a:t>
            </a:r>
            <a:r>
              <a:rPr lang="en-US" sz="3200" dirty="0" smtClean="0">
                <a:solidFill>
                  <a:srgbClr val="000000"/>
                </a:solidFill>
                <a:latin typeface="Comic Sans MS" charset="0"/>
              </a:rPr>
              <a:t>debate</a:t>
            </a:r>
            <a:endParaRPr lang="en-US" sz="3200" dirty="0">
              <a:solidFill>
                <a:srgbClr val="000000"/>
              </a:solidFill>
              <a:latin typeface="Comic Sans MS"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Title 1"/>
          <p:cNvSpPr>
            <a:spLocks noGrp="1"/>
          </p:cNvSpPr>
          <p:nvPr>
            <p:ph type="title"/>
          </p:nvPr>
        </p:nvSpPr>
        <p:spPr>
          <a:xfrm>
            <a:off x="685800" y="609600"/>
            <a:ext cx="8229600" cy="485583"/>
          </a:xfrm>
        </p:spPr>
        <p:txBody>
          <a:bodyPr>
            <a:normAutofit fontScale="90000"/>
          </a:bodyPr>
          <a:lstStyle/>
          <a:p>
            <a:pPr algn="l"/>
            <a:r>
              <a:rPr lang="nb-NO" sz="3200" dirty="0" err="1" smtClean="0">
                <a:latin typeface="Comic Sans MS" charset="0"/>
                <a:ea typeface="Comic Sans MS" charset="0"/>
                <a:cs typeface="Comic Sans MS" charset="0"/>
              </a:rPr>
              <a:t>Muntig</a:t>
            </a:r>
            <a:r>
              <a:rPr lang="nb-NO" sz="3200" dirty="0" smtClean="0">
                <a:latin typeface="Comic Sans MS" charset="0"/>
                <a:ea typeface="Comic Sans MS" charset="0"/>
                <a:cs typeface="Comic Sans MS" charset="0"/>
              </a:rPr>
              <a:t> samhandling - gruppeoppgaver</a:t>
            </a:r>
          </a:p>
        </p:txBody>
      </p:sp>
      <p:sp>
        <p:nvSpPr>
          <p:cNvPr id="142342" name="Slide Number Placeholder 6"/>
          <p:cNvSpPr>
            <a:spLocks noGrp="1"/>
          </p:cNvSpPr>
          <p:nvPr>
            <p:ph type="sldNum" sz="quarter" idx="12"/>
          </p:nvPr>
        </p:nvSpPr>
        <p:spPr>
          <a:noFill/>
        </p:spPr>
        <p:txBody>
          <a:bodyPr/>
          <a:lstStyle/>
          <a:p>
            <a:fld id="{2DE024AC-E57D-8C42-899B-A4F07722580A}" type="slidenum">
              <a:rPr lang="en-GB" smtClean="0"/>
              <a:pPr/>
              <a:t>18</a:t>
            </a:fld>
            <a:endParaRPr lang="en-GB" smtClean="0"/>
          </a:p>
        </p:txBody>
      </p:sp>
      <p:sp>
        <p:nvSpPr>
          <p:cNvPr id="142339" name="TextBox 2"/>
          <p:cNvSpPr txBox="1">
            <a:spLocks noChangeArrowheads="1"/>
          </p:cNvSpPr>
          <p:nvPr/>
        </p:nvSpPr>
        <p:spPr bwMode="auto">
          <a:xfrm>
            <a:off x="609600" y="2057400"/>
            <a:ext cx="7620000" cy="3416320"/>
          </a:xfrm>
          <a:prstGeom prst="rect">
            <a:avLst/>
          </a:prstGeom>
          <a:noFill/>
          <a:ln w="9525">
            <a:noFill/>
            <a:miter lim="800000"/>
            <a:headEnd/>
            <a:tailEnd/>
          </a:ln>
        </p:spPr>
        <p:txBody>
          <a:bodyPr>
            <a:prstTxWarp prst="textNoShape">
              <a:avLst/>
            </a:prstTxWarp>
            <a:spAutoFit/>
          </a:bodyPr>
          <a:lstStyle/>
          <a:p>
            <a:r>
              <a:rPr lang="nb-NO" dirty="0">
                <a:latin typeface="Comic Sans MS" charset="0"/>
                <a:ea typeface="Comic Sans MS" charset="0"/>
                <a:cs typeface="Comic Sans MS" charset="0"/>
              </a:rPr>
              <a:t>Tekstlesning </a:t>
            </a:r>
            <a:r>
              <a:rPr lang="en-US" dirty="0">
                <a:latin typeface="Comic Sans MS" charset="0"/>
                <a:ea typeface="Comic Sans MS" charset="0"/>
                <a:cs typeface="Comic Sans MS" charset="0"/>
              </a:rPr>
              <a:t>–</a:t>
            </a:r>
            <a:r>
              <a:rPr lang="nb-NO" dirty="0">
                <a:latin typeface="Comic Sans MS" charset="0"/>
                <a:ea typeface="Comic Sans MS" charset="0"/>
                <a:cs typeface="Comic Sans MS" charset="0"/>
              </a:rPr>
              <a:t> tekst deles ut</a:t>
            </a:r>
          </a:p>
          <a:p>
            <a:endParaRPr lang="nb-NO" dirty="0">
              <a:latin typeface="Comic Sans MS" charset="0"/>
              <a:ea typeface="Comic Sans MS" charset="0"/>
              <a:cs typeface="Comic Sans MS" charset="0"/>
            </a:endParaRPr>
          </a:p>
          <a:p>
            <a:r>
              <a:rPr lang="nb-NO" dirty="0">
                <a:latin typeface="Comic Sans MS" charset="0"/>
                <a:ea typeface="Comic Sans MS" charset="0"/>
                <a:cs typeface="Comic Sans MS" charset="0"/>
              </a:rPr>
              <a:t>Begrepsforståelse</a:t>
            </a:r>
          </a:p>
          <a:p>
            <a:pPr lvl="1">
              <a:buFont typeface="Arial" charset="0"/>
              <a:buChar char="•"/>
            </a:pPr>
            <a:r>
              <a:rPr lang="nb-NO" dirty="0">
                <a:latin typeface="Comic Sans MS" charset="0"/>
                <a:ea typeface="Comic Sans MS" charset="0"/>
                <a:cs typeface="Comic Sans MS" charset="0"/>
              </a:rPr>
              <a:t>En gruppe stiller spørsmål  </a:t>
            </a:r>
          </a:p>
          <a:p>
            <a:pPr lvl="1">
              <a:buFont typeface="Arial" charset="0"/>
              <a:buChar char="•"/>
            </a:pPr>
            <a:r>
              <a:rPr lang="nb-NO" dirty="0">
                <a:latin typeface="Comic Sans MS" charset="0"/>
                <a:ea typeface="Comic Sans MS" charset="0"/>
                <a:cs typeface="Comic Sans MS" charset="0"/>
              </a:rPr>
              <a:t>En gruppe svarer</a:t>
            </a:r>
          </a:p>
          <a:p>
            <a:pPr lvl="1">
              <a:buFont typeface="Arial" charset="0"/>
              <a:buChar char="•"/>
            </a:pPr>
            <a:r>
              <a:rPr lang="en-US" dirty="0">
                <a:latin typeface="Comic Sans MS" charset="0"/>
                <a:ea typeface="Comic Sans MS" charset="0"/>
                <a:cs typeface="Comic Sans MS" charset="0"/>
              </a:rPr>
              <a:t>L</a:t>
            </a:r>
            <a:r>
              <a:rPr lang="nb-NO" dirty="0">
                <a:latin typeface="Comic Sans MS" charset="0"/>
                <a:ea typeface="Comic Sans MS" charset="0"/>
                <a:cs typeface="Comic Sans MS" charset="0"/>
              </a:rPr>
              <a:t>ærer observerer</a:t>
            </a:r>
            <a:endParaRPr lang="nb-NO" dirty="0" smtClean="0">
              <a:latin typeface="Comic Sans MS" charset="0"/>
              <a:ea typeface="Comic Sans MS" charset="0"/>
              <a:cs typeface="Comic Sans MS" charset="0"/>
            </a:endParaRPr>
          </a:p>
          <a:p>
            <a:endParaRPr lang="nb-NO" dirty="0" smtClean="0">
              <a:latin typeface="Comic Sans MS" charset="0"/>
              <a:ea typeface="Comic Sans MS" charset="0"/>
              <a:cs typeface="Comic Sans MS" charset="0"/>
            </a:endParaRPr>
          </a:p>
          <a:p>
            <a:r>
              <a:rPr lang="en-US" dirty="0">
                <a:latin typeface="Comic Sans MS" charset="0"/>
                <a:ea typeface="Comic Sans MS" charset="0"/>
                <a:cs typeface="Comic Sans MS" charset="0"/>
              </a:rPr>
              <a:t>Jo</a:t>
            </a:r>
            <a:r>
              <a:rPr lang="nb-NO" dirty="0">
                <a:latin typeface="Comic Sans MS" charset="0"/>
                <a:ea typeface="Comic Sans MS" charset="0"/>
                <a:cs typeface="Comic Sans MS" charset="0"/>
              </a:rPr>
              <a:t>b Intervju forbered og gjennomfør intervju</a:t>
            </a:r>
          </a:p>
          <a:p>
            <a:pPr lvl="1"/>
            <a:r>
              <a:rPr lang="en-US" sz="1800" dirty="0">
                <a:latin typeface="Comic Sans MS" charset="0"/>
                <a:ea typeface="Comic Sans MS" charset="0"/>
                <a:cs typeface="Comic Sans MS" charset="0"/>
                <a:hlinkClick r:id="rId3"/>
              </a:rPr>
              <a:t>http://www.datsi.fi.upm.es/~frosal/docs/25mdq.html</a:t>
            </a:r>
            <a:r>
              <a:rPr lang="en-US" sz="1800" dirty="0">
                <a:latin typeface="Comic Sans MS" charset="0"/>
                <a:ea typeface="Comic Sans MS" charset="0"/>
                <a:cs typeface="Comic Sans MS" charset="0"/>
              </a:rPr>
              <a:t> </a:t>
            </a:r>
            <a:endParaRPr lang="nb-NO" sz="1800" dirty="0">
              <a:latin typeface="Comic Sans MS" charset="0"/>
              <a:ea typeface="Comic Sans MS" charset="0"/>
              <a:cs typeface="Comic Sans MS" charset="0"/>
            </a:endParaRPr>
          </a:p>
          <a:p>
            <a:pPr lvl="1"/>
            <a:endParaRPr lang="nb-NO" dirty="0">
              <a:latin typeface="Comic Sans MS" charset="0"/>
              <a:ea typeface="Comic Sans MS" charset="0"/>
              <a:cs typeface="Comic Sans MS" charset="0"/>
            </a:endParaRPr>
          </a:p>
          <a:p>
            <a:pPr lvl="1"/>
            <a:endParaRPr lang="nb-NO" dirty="0">
              <a:latin typeface="Comic Sans MS" charset="0"/>
              <a:ea typeface="Comic Sans MS" charset="0"/>
              <a:cs typeface="Comic Sans MS" charset="0"/>
            </a:endParaRPr>
          </a:p>
          <a:p>
            <a:pPr lvl="1"/>
            <a:endParaRPr lang="nb-NO" dirty="0">
              <a:latin typeface="Comic Sans MS" charset="0"/>
              <a:ea typeface="Comic Sans MS" charset="0"/>
              <a:cs typeface="Comic Sans MS" charset="0"/>
            </a:endParaRPr>
          </a:p>
        </p:txBody>
      </p:sp>
      <p:pic>
        <p:nvPicPr>
          <p:cNvPr id="142340" name="Picture 4" descr="BU005292.png"/>
          <p:cNvPicPr>
            <a:picLocks noChangeAspect="1"/>
          </p:cNvPicPr>
          <p:nvPr/>
        </p:nvPicPr>
        <p:blipFill>
          <a:blip r:embed="rId4"/>
          <a:srcRect/>
          <a:stretch>
            <a:fillRect/>
          </a:stretch>
        </p:blipFill>
        <p:spPr bwMode="auto">
          <a:xfrm>
            <a:off x="4572000" y="2609797"/>
            <a:ext cx="1524000" cy="1600200"/>
          </a:xfrm>
          <a:prstGeom prst="rect">
            <a:avLst/>
          </a:prstGeom>
          <a:noFill/>
          <a:ln w="9525">
            <a:noFill/>
            <a:miter lim="800000"/>
            <a:headEnd/>
            <a:tailEnd/>
          </a:ln>
        </p:spPr>
      </p:pic>
      <p:pic>
        <p:nvPicPr>
          <p:cNvPr id="142341" name="Picture 6" descr="j0217290.pict"/>
          <p:cNvPicPr>
            <a:picLocks noChangeAspect="1"/>
          </p:cNvPicPr>
          <p:nvPr/>
        </p:nvPicPr>
        <mc:AlternateContent>
          <mc:Choice xmlns:ma="http://schemas.microsoft.com/office/mac/drawingml/2008/main" Requires="ma">
            <p:blipFill>
              <a:blip r:embed="rId5"/>
              <a:srcRect/>
              <a:stretch>
                <a:fillRect/>
              </a:stretch>
            </p:blipFill>
          </mc:Choice>
          <mc:Fallback>
            <p:blipFill>
              <a:blip r:embed="rId6"/>
              <a:srcRect/>
              <a:stretch>
                <a:fillRect/>
              </a:stretch>
            </p:blipFill>
          </mc:Fallback>
        </mc:AlternateContent>
        <p:spPr bwMode="auto">
          <a:xfrm>
            <a:off x="5943600" y="1600200"/>
            <a:ext cx="3065463" cy="2247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Litteratur</a:t>
            </a:r>
            <a:endParaRPr lang="nb-NO" dirty="0"/>
          </a:p>
        </p:txBody>
      </p:sp>
      <p:sp>
        <p:nvSpPr>
          <p:cNvPr id="3" name="Plassholder for tekst 2"/>
          <p:cNvSpPr>
            <a:spLocks noGrp="1"/>
          </p:cNvSpPr>
          <p:nvPr>
            <p:ph type="body" idx="1"/>
          </p:nvPr>
        </p:nvSpPr>
        <p:spPr/>
        <p:txBody>
          <a:bodyPr/>
          <a:lstStyle/>
          <a:p>
            <a:endParaRPr lang="nb-NO"/>
          </a:p>
        </p:txBody>
      </p:sp>
      <p:sp>
        <p:nvSpPr>
          <p:cNvPr id="5" name="Plassholder for tekst 4"/>
          <p:cNvSpPr>
            <a:spLocks noGrp="1"/>
          </p:cNvSpPr>
          <p:nvPr>
            <p:ph type="body" sz="half" idx="3"/>
          </p:nvPr>
        </p:nvSpPr>
        <p:spPr/>
        <p:txBody>
          <a:bodyPr/>
          <a:lstStyle/>
          <a:p>
            <a:endParaRPr lang="nb-NO"/>
          </a:p>
        </p:txBody>
      </p:sp>
      <p:sp>
        <p:nvSpPr>
          <p:cNvPr id="4" name="Plassholder for innhold 3"/>
          <p:cNvSpPr>
            <a:spLocks noGrp="1"/>
          </p:cNvSpPr>
          <p:nvPr>
            <p:ph sz="quarter" idx="2"/>
          </p:nvPr>
        </p:nvSpPr>
        <p:spPr/>
        <p:txBody>
          <a:bodyPr/>
          <a:lstStyle/>
          <a:p>
            <a:r>
              <a:rPr lang="nb-NO" dirty="0" err="1" smtClean="0"/>
              <a:t>Dpt</a:t>
            </a:r>
            <a:r>
              <a:rPr lang="nb-NO" dirty="0" smtClean="0"/>
              <a:t> for Education and Skills UK Teaching </a:t>
            </a:r>
            <a:r>
              <a:rPr lang="nb-NO" dirty="0" err="1" smtClean="0"/>
              <a:t>repertoir</a:t>
            </a:r>
            <a:r>
              <a:rPr lang="nb-NO" dirty="0" smtClean="0"/>
              <a:t> </a:t>
            </a:r>
            <a:r>
              <a:rPr lang="nb-NO" dirty="0" err="1" smtClean="0"/>
              <a:t>Unit</a:t>
            </a:r>
            <a:r>
              <a:rPr lang="nb-NO" dirty="0" smtClean="0"/>
              <a:t> 7: </a:t>
            </a:r>
            <a:r>
              <a:rPr lang="nb-NO" dirty="0" err="1" smtClean="0"/>
              <a:t>Questioning</a:t>
            </a:r>
            <a:endParaRPr lang="nb-NO" dirty="0"/>
          </a:p>
        </p:txBody>
      </p:sp>
      <p:sp>
        <p:nvSpPr>
          <p:cNvPr id="6" name="Plassholder for innhold 5"/>
          <p:cNvSpPr>
            <a:spLocks noGrp="1"/>
          </p:cNvSpPr>
          <p:nvPr>
            <p:ph sz="quarter" idx="4"/>
          </p:nvPr>
        </p:nvSpPr>
        <p:spPr/>
        <p:txBody>
          <a:bodyPr/>
          <a:lstStyle/>
          <a:p>
            <a:endParaRPr lang="nb-NO"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tel 3"/>
          <p:cNvSpPr>
            <a:spLocks noGrp="1"/>
          </p:cNvSpPr>
          <p:nvPr>
            <p:ph type="title"/>
          </p:nvPr>
        </p:nvSpPr>
        <p:spPr/>
        <p:txBody>
          <a:bodyPr/>
          <a:lstStyle/>
          <a:p>
            <a:r>
              <a:rPr lang="nb-NO" dirty="0" smtClean="0"/>
              <a:t>Litteratur</a:t>
            </a:r>
            <a:endParaRPr lang="nb-NO" dirty="0"/>
          </a:p>
        </p:txBody>
      </p:sp>
      <p:sp>
        <p:nvSpPr>
          <p:cNvPr id="5" name="Plassholder for innhold 4"/>
          <p:cNvSpPr>
            <a:spLocks noGrp="1"/>
          </p:cNvSpPr>
          <p:nvPr>
            <p:ph sz="quarter" idx="1"/>
          </p:nvPr>
        </p:nvSpPr>
        <p:spPr/>
        <p:txBody>
          <a:bodyPr>
            <a:normAutofit fontScale="62500" lnSpcReduction="20000"/>
          </a:bodyPr>
          <a:lstStyle/>
          <a:p>
            <a:r>
              <a:rPr lang="nb-NO" dirty="0" smtClean="0"/>
              <a:t>«Hun var passe ung. Dugg i </a:t>
            </a:r>
            <a:r>
              <a:rPr lang="nb-NO" dirty="0" err="1" smtClean="0"/>
              <a:t>halshuden</a:t>
            </a:r>
            <a:r>
              <a:rPr lang="nb-NO" dirty="0" smtClean="0"/>
              <a:t>. De stod i hver sin verden, én meter fra hverandre. Han hadde kjent </a:t>
            </a:r>
            <a:r>
              <a:rPr lang="nb-NO" dirty="0" err="1" smtClean="0"/>
              <a:t>tension</a:t>
            </a:r>
            <a:r>
              <a:rPr lang="nb-NO" dirty="0" smtClean="0"/>
              <a:t> selv med ryggen til, snudd seg og smugtittet på henne. Et enormt kick. Han gjorde noen finter med benet. Hun registrerte det, smilte. Gnister innimellom </a:t>
            </a:r>
            <a:r>
              <a:rPr lang="nb-NO" dirty="0" err="1" smtClean="0"/>
              <a:t>kohl</a:t>
            </a:r>
            <a:r>
              <a:rPr lang="nb-NO" dirty="0" smtClean="0"/>
              <a:t> og </a:t>
            </a:r>
            <a:r>
              <a:rPr lang="nb-NO" dirty="0" err="1" smtClean="0"/>
              <a:t>mascara</a:t>
            </a:r>
            <a:r>
              <a:rPr lang="nb-NO" dirty="0" smtClean="0"/>
              <a:t>. Hun skjøt høyre skulder to ganger mot ham, et annet beat, bet seg i underleppa, senket blikket. </a:t>
            </a:r>
            <a:r>
              <a:rPr lang="nb-NO" dirty="0" err="1" smtClean="0"/>
              <a:t>Percussionbruket</a:t>
            </a:r>
            <a:r>
              <a:rPr lang="nb-NO" dirty="0" smtClean="0"/>
              <a:t> og bassgangen skapte et </a:t>
            </a:r>
            <a:r>
              <a:rPr lang="nb-NO" dirty="0" err="1" smtClean="0"/>
              <a:t>funky</a:t>
            </a:r>
            <a:r>
              <a:rPr lang="nb-NO" dirty="0" smtClean="0"/>
              <a:t> sug i mottakersansene hans. Naturstridig å stå rett opp og ned. Han tok noen trinn på teppet, mot henne, fra henne, inn – bydende, ertende. Hun hermet stegene hans, samme takt, tigerrynker ved neseroten. Svart kruset hår, tvunnet tørkle mot pannen, dristig makeup. Hva hørte hun på? </a:t>
            </a:r>
            <a:r>
              <a:rPr lang="nb-NO" dirty="0" err="1" smtClean="0"/>
              <a:t>Cramps</a:t>
            </a:r>
            <a:r>
              <a:rPr lang="nb-NO" dirty="0" smtClean="0"/>
              <a:t>? Split </a:t>
            </a:r>
            <a:r>
              <a:rPr lang="nb-NO" dirty="0" err="1" smtClean="0"/>
              <a:t>Beavers</a:t>
            </a:r>
            <a:r>
              <a:rPr lang="nb-NO" dirty="0" smtClean="0"/>
              <a:t>? </a:t>
            </a:r>
            <a:r>
              <a:rPr lang="nb-NO" dirty="0" err="1" smtClean="0"/>
              <a:t>ViviVox</a:t>
            </a:r>
            <a:r>
              <a:rPr lang="nb-NO" dirty="0" smtClean="0"/>
              <a:t>? Kimonojakke med bladmønster, vide silkebukser, sandaler med </a:t>
            </a:r>
            <a:r>
              <a:rPr lang="nb-NO" dirty="0" err="1" smtClean="0"/>
              <a:t>tårem</a:t>
            </a:r>
            <a:r>
              <a:rPr lang="nb-NO" dirty="0" smtClean="0"/>
              <a:t>. Et sug. Og rundt: </a:t>
            </a:r>
            <a:r>
              <a:rPr lang="nb-NO" dirty="0" err="1" smtClean="0"/>
              <a:t>coverenes</a:t>
            </a:r>
            <a:r>
              <a:rPr lang="nb-NO" dirty="0" smtClean="0"/>
              <a:t> kvadratiske flimmer av figurer, farger og fancy kalligrafi.» </a:t>
            </a:r>
            <a:endParaRPr lang="nb-NO" dirty="0"/>
          </a:p>
        </p:txBody>
      </p:sp>
      <p:sp>
        <p:nvSpPr>
          <p:cNvPr id="6" name="Plassholder for innhold 5"/>
          <p:cNvSpPr>
            <a:spLocks noGrp="1"/>
          </p:cNvSpPr>
          <p:nvPr>
            <p:ph sz="quarter" idx="2"/>
          </p:nvPr>
        </p:nvSpPr>
        <p:spPr>
          <a:xfrm>
            <a:off x="4632198" y="1216152"/>
            <a:ext cx="4041648" cy="1312089"/>
          </a:xfrm>
        </p:spPr>
        <p:txBody>
          <a:bodyPr>
            <a:normAutofit fontScale="62500" lnSpcReduction="20000"/>
          </a:bodyPr>
          <a:lstStyle/>
          <a:p>
            <a:pPr>
              <a:buNone/>
            </a:pPr>
            <a:r>
              <a:rPr lang="nb-NO" dirty="0" smtClean="0"/>
              <a:t>Oppdrag</a:t>
            </a:r>
          </a:p>
          <a:p>
            <a:endParaRPr lang="nb-NO" dirty="0" smtClean="0"/>
          </a:p>
          <a:p>
            <a:r>
              <a:rPr lang="nb-NO" dirty="0" smtClean="0"/>
              <a:t>Finn </a:t>
            </a:r>
            <a:r>
              <a:rPr lang="nb-NO" u="sng" dirty="0" smtClean="0"/>
              <a:t>spørsmål</a:t>
            </a:r>
            <a:r>
              <a:rPr lang="nb-NO" dirty="0" smtClean="0"/>
              <a:t> og mulige </a:t>
            </a:r>
            <a:r>
              <a:rPr lang="nb-NO" u="sng" dirty="0" smtClean="0"/>
              <a:t>svar</a:t>
            </a:r>
            <a:r>
              <a:rPr lang="nb-NO" dirty="0" smtClean="0"/>
              <a:t> til teksten?</a:t>
            </a:r>
            <a:endParaRPr lang="nb-NO" dirty="0"/>
          </a:p>
        </p:txBody>
      </p:sp>
      <p:sp>
        <p:nvSpPr>
          <p:cNvPr id="7" name="TekstSylinder 6"/>
          <p:cNvSpPr txBox="1"/>
          <p:nvPr/>
        </p:nvSpPr>
        <p:spPr>
          <a:xfrm>
            <a:off x="4632198" y="2889419"/>
            <a:ext cx="3629154" cy="1569660"/>
          </a:xfrm>
          <a:prstGeom prst="rect">
            <a:avLst/>
          </a:prstGeom>
          <a:noFill/>
        </p:spPr>
        <p:txBody>
          <a:bodyPr wrap="square" rtlCol="0">
            <a:spAutoFit/>
          </a:bodyPr>
          <a:lstStyle/>
          <a:p>
            <a:r>
              <a:rPr lang="nb-NO" sz="2400" dirty="0" smtClean="0"/>
              <a:t>Hva kan spørsmål bidra med i dette tilfellet som en tilnærmingsmåte til litteratur?</a:t>
            </a:r>
            <a:endParaRPr lang="nb-NO"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nb-NO" dirty="0" smtClean="0">
                <a:latin typeface="Comic Sans MS" charset="0"/>
              </a:rPr>
              <a:t>Death </a:t>
            </a:r>
            <a:r>
              <a:rPr lang="nb-NO" sz="2000" dirty="0" smtClean="0">
                <a:latin typeface="Comic Sans MS" charset="0"/>
              </a:rPr>
              <a:t>Harold </a:t>
            </a:r>
            <a:r>
              <a:rPr lang="nb-NO" sz="2000" dirty="0" err="1" smtClean="0">
                <a:latin typeface="Comic Sans MS" charset="0"/>
              </a:rPr>
              <a:t>Pinter</a:t>
            </a:r>
            <a:endParaRPr lang="nb-NO" sz="2000" dirty="0" smtClean="0">
              <a:latin typeface="Comic Sans MS" charset="0"/>
            </a:endParaRPr>
          </a:p>
        </p:txBody>
      </p:sp>
      <p:sp>
        <p:nvSpPr>
          <p:cNvPr id="19460" name="Slide Number Placeholder 3"/>
          <p:cNvSpPr>
            <a:spLocks noGrp="1"/>
          </p:cNvSpPr>
          <p:nvPr>
            <p:ph type="sldNum" sz="quarter" idx="12"/>
          </p:nvPr>
        </p:nvSpPr>
        <p:spPr>
          <a:noFill/>
        </p:spPr>
        <p:txBody>
          <a:bodyPr/>
          <a:lstStyle/>
          <a:p>
            <a:fld id="{94A256E4-883E-8542-A124-910AC5B01032}" type="slidenum">
              <a:rPr lang="en-GB" smtClean="0"/>
              <a:pPr/>
              <a:t>3</a:t>
            </a:fld>
            <a:endParaRPr lang="en-GB" smtClean="0"/>
          </a:p>
        </p:txBody>
      </p:sp>
      <p:sp>
        <p:nvSpPr>
          <p:cNvPr id="19459" name="Content Placeholder 2"/>
          <p:cNvSpPr>
            <a:spLocks noGrp="1"/>
          </p:cNvSpPr>
          <p:nvPr>
            <p:ph sz="quarter" idx="1"/>
          </p:nvPr>
        </p:nvSpPr>
        <p:spPr>
          <a:xfrm>
            <a:off x="457200" y="1219200"/>
            <a:ext cx="4261908" cy="4937760"/>
          </a:xfrm>
        </p:spPr>
        <p:txBody>
          <a:bodyPr wrap="none">
            <a:normAutofit fontScale="32500" lnSpcReduction="20000"/>
          </a:bodyPr>
          <a:lstStyle/>
          <a:p>
            <a:endParaRPr lang="en-US" sz="1800" dirty="0" smtClean="0">
              <a:latin typeface="Comic Sans MS" charset="0"/>
            </a:endParaRPr>
          </a:p>
          <a:p>
            <a:pPr>
              <a:buFontTx/>
              <a:buNone/>
            </a:pPr>
            <a:r>
              <a:rPr lang="en-US" sz="5538" dirty="0" smtClean="0">
                <a:latin typeface="Comic Sans MS" charset="0"/>
              </a:rPr>
              <a:t>Where was the dead body found?</a:t>
            </a:r>
          </a:p>
          <a:p>
            <a:pPr>
              <a:buFontTx/>
              <a:buNone/>
            </a:pPr>
            <a:r>
              <a:rPr lang="en-US" sz="5538" dirty="0" smtClean="0">
                <a:latin typeface="Comic Sans MS" charset="0"/>
              </a:rPr>
              <a:t>Who found the dead body?</a:t>
            </a:r>
          </a:p>
          <a:p>
            <a:pPr>
              <a:buFontTx/>
              <a:buNone/>
            </a:pPr>
            <a:r>
              <a:rPr lang="en-US" sz="5538" dirty="0" smtClean="0">
                <a:latin typeface="Comic Sans MS" charset="0"/>
              </a:rPr>
              <a:t>Was the dead body dead when found?</a:t>
            </a:r>
          </a:p>
          <a:p>
            <a:pPr>
              <a:buFontTx/>
              <a:buNone/>
            </a:pPr>
            <a:r>
              <a:rPr lang="en-US" sz="5538" dirty="0" smtClean="0">
                <a:latin typeface="Comic Sans MS" charset="0"/>
              </a:rPr>
              <a:t>How was the dead body found?</a:t>
            </a:r>
          </a:p>
          <a:p>
            <a:pPr>
              <a:buFontTx/>
              <a:buNone/>
            </a:pPr>
            <a:r>
              <a:rPr lang="en-US" sz="5538" dirty="0" smtClean="0">
                <a:latin typeface="Comic Sans MS" charset="0"/>
              </a:rPr>
              <a:t>Who was the dead body?</a:t>
            </a:r>
          </a:p>
          <a:p>
            <a:pPr>
              <a:buFontTx/>
              <a:buNone/>
            </a:pPr>
            <a:endParaRPr lang="en-US" sz="5538" dirty="0" smtClean="0">
              <a:latin typeface="Comic Sans MS" charset="0"/>
            </a:endParaRPr>
          </a:p>
          <a:p>
            <a:pPr>
              <a:buFontTx/>
              <a:buNone/>
            </a:pPr>
            <a:r>
              <a:rPr lang="en-US" sz="5538" dirty="0" smtClean="0">
                <a:latin typeface="Comic Sans MS" charset="0"/>
              </a:rPr>
              <a:t>Who was the father or daughter or </a:t>
            </a:r>
          </a:p>
          <a:p>
            <a:pPr>
              <a:buFontTx/>
              <a:buNone/>
            </a:pPr>
            <a:r>
              <a:rPr lang="en-US" sz="5538" dirty="0" smtClean="0">
                <a:latin typeface="Comic Sans MS" charset="0"/>
              </a:rPr>
              <a:t>brother</a:t>
            </a:r>
          </a:p>
          <a:p>
            <a:pPr>
              <a:buFontTx/>
              <a:buNone/>
            </a:pPr>
            <a:r>
              <a:rPr lang="en-US" sz="5538" dirty="0" smtClean="0">
                <a:latin typeface="Comic Sans MS" charset="0"/>
              </a:rPr>
              <a:t>Or uncle or sister or mother or son</a:t>
            </a:r>
          </a:p>
          <a:p>
            <a:pPr>
              <a:buFontTx/>
              <a:buNone/>
            </a:pPr>
            <a:r>
              <a:rPr lang="en-US" sz="5538" dirty="0" smtClean="0">
                <a:latin typeface="Comic Sans MS" charset="0"/>
              </a:rPr>
              <a:t>Of the dead and abandoned body?</a:t>
            </a:r>
          </a:p>
          <a:p>
            <a:pPr>
              <a:buFontTx/>
              <a:buNone/>
            </a:pPr>
            <a:r>
              <a:rPr lang="en-US" sz="5538" dirty="0" smtClean="0">
                <a:latin typeface="Comic Sans MS" charset="0"/>
              </a:rPr>
              <a:t>Was the body dead when abandoned?</a:t>
            </a:r>
          </a:p>
          <a:p>
            <a:pPr>
              <a:buFontTx/>
              <a:buNone/>
            </a:pPr>
            <a:r>
              <a:rPr lang="en-US" sz="5538" dirty="0" smtClean="0">
                <a:latin typeface="Comic Sans MS" charset="0"/>
              </a:rPr>
              <a:t>Was the body abandoned?</a:t>
            </a:r>
          </a:p>
          <a:p>
            <a:pPr>
              <a:buFontTx/>
              <a:buNone/>
            </a:pPr>
            <a:r>
              <a:rPr lang="en-US" sz="5538" dirty="0" smtClean="0">
                <a:latin typeface="Comic Sans MS" charset="0"/>
              </a:rPr>
              <a:t>By whom had it been abandoned?</a:t>
            </a:r>
          </a:p>
          <a:p>
            <a:pPr>
              <a:buFontTx/>
              <a:buNone/>
            </a:pPr>
            <a:r>
              <a:rPr lang="en-US" sz="5538" dirty="0" smtClean="0">
                <a:latin typeface="Comic Sans MS" charset="0"/>
              </a:rPr>
              <a:t>Was the dead body naked or dressed for</a:t>
            </a:r>
          </a:p>
          <a:p>
            <a:pPr>
              <a:buFontTx/>
              <a:buNone/>
            </a:pPr>
            <a:r>
              <a:rPr lang="en-US" sz="5538" dirty="0" smtClean="0">
                <a:latin typeface="Comic Sans MS" charset="0"/>
              </a:rPr>
              <a:t>a journey?</a:t>
            </a:r>
          </a:p>
        </p:txBody>
      </p:sp>
      <p:sp>
        <p:nvSpPr>
          <p:cNvPr id="19461" name="Rectangle 5"/>
          <p:cNvSpPr>
            <a:spLocks noChangeArrowheads="1"/>
          </p:cNvSpPr>
          <p:nvPr/>
        </p:nvSpPr>
        <p:spPr bwMode="auto">
          <a:xfrm>
            <a:off x="5029200" y="1143000"/>
            <a:ext cx="4114800" cy="4856163"/>
          </a:xfrm>
          <a:prstGeom prst="rect">
            <a:avLst/>
          </a:prstGeom>
          <a:noFill/>
          <a:ln w="9525">
            <a:noFill/>
            <a:miter lim="800000"/>
            <a:headEnd/>
            <a:tailEnd/>
          </a:ln>
        </p:spPr>
        <p:txBody>
          <a:bodyPr>
            <a:prstTxWarp prst="textNoShape">
              <a:avLst/>
            </a:prstTxWarp>
            <a:spAutoFit/>
          </a:bodyPr>
          <a:lstStyle/>
          <a:p>
            <a:pPr marL="342900" indent="-342900">
              <a:spcBef>
                <a:spcPct val="20000"/>
              </a:spcBef>
            </a:pPr>
            <a:r>
              <a:rPr lang="en-US" sz="1800" dirty="0">
                <a:solidFill>
                  <a:srgbClr val="000000"/>
                </a:solidFill>
                <a:latin typeface="Comic Sans MS" charset="0"/>
              </a:rPr>
              <a:t>What made you declare the dead body dead?</a:t>
            </a:r>
          </a:p>
          <a:p>
            <a:pPr marL="342900" indent="-342900">
              <a:spcBef>
                <a:spcPct val="20000"/>
              </a:spcBef>
            </a:pPr>
            <a:r>
              <a:rPr lang="en-US" sz="1800" dirty="0">
                <a:solidFill>
                  <a:srgbClr val="000000"/>
                </a:solidFill>
                <a:latin typeface="Comic Sans MS" charset="0"/>
              </a:rPr>
              <a:t>Did you declare the dead body dead?</a:t>
            </a:r>
          </a:p>
          <a:p>
            <a:pPr marL="342900" indent="-342900">
              <a:spcBef>
                <a:spcPct val="20000"/>
              </a:spcBef>
            </a:pPr>
            <a:r>
              <a:rPr lang="en-US" sz="1800" dirty="0">
                <a:solidFill>
                  <a:srgbClr val="000000"/>
                </a:solidFill>
                <a:latin typeface="Comic Sans MS" charset="0"/>
              </a:rPr>
              <a:t>How well did you know the dead body?</a:t>
            </a:r>
          </a:p>
          <a:p>
            <a:pPr marL="342900" indent="-342900">
              <a:spcBef>
                <a:spcPct val="20000"/>
              </a:spcBef>
            </a:pPr>
            <a:r>
              <a:rPr lang="en-US" sz="1800" dirty="0">
                <a:solidFill>
                  <a:srgbClr val="000000"/>
                </a:solidFill>
                <a:latin typeface="Comic Sans MS" charset="0"/>
              </a:rPr>
              <a:t>How did you know the dead body </a:t>
            </a:r>
          </a:p>
          <a:p>
            <a:pPr marL="342900" indent="-342900">
              <a:spcBef>
                <a:spcPct val="20000"/>
              </a:spcBef>
            </a:pPr>
            <a:r>
              <a:rPr lang="en-US" sz="1800" dirty="0">
                <a:solidFill>
                  <a:srgbClr val="000000"/>
                </a:solidFill>
                <a:latin typeface="Comic Sans MS" charset="0"/>
              </a:rPr>
              <a:t>was dead?</a:t>
            </a:r>
          </a:p>
          <a:p>
            <a:pPr marL="342900" indent="-342900">
              <a:spcBef>
                <a:spcPct val="20000"/>
              </a:spcBef>
            </a:pPr>
            <a:endParaRPr lang="en-US" sz="1800" dirty="0">
              <a:solidFill>
                <a:srgbClr val="000000"/>
              </a:solidFill>
              <a:latin typeface="Comic Sans MS" charset="0"/>
            </a:endParaRPr>
          </a:p>
          <a:p>
            <a:pPr marL="342900" indent="-342900">
              <a:spcBef>
                <a:spcPct val="20000"/>
              </a:spcBef>
            </a:pPr>
            <a:r>
              <a:rPr lang="en-US" sz="1800" dirty="0">
                <a:solidFill>
                  <a:srgbClr val="000000"/>
                </a:solidFill>
                <a:latin typeface="Comic Sans MS" charset="0"/>
              </a:rPr>
              <a:t>Did you wash the dead body?</a:t>
            </a:r>
          </a:p>
          <a:p>
            <a:pPr marL="342900" indent="-342900">
              <a:spcBef>
                <a:spcPct val="20000"/>
              </a:spcBef>
            </a:pPr>
            <a:r>
              <a:rPr lang="en-US" sz="1800" dirty="0">
                <a:solidFill>
                  <a:srgbClr val="000000"/>
                </a:solidFill>
                <a:latin typeface="Comic Sans MS" charset="0"/>
              </a:rPr>
              <a:t>Did you close both its eyes?</a:t>
            </a:r>
          </a:p>
          <a:p>
            <a:pPr marL="342900" indent="-342900">
              <a:spcBef>
                <a:spcPct val="20000"/>
              </a:spcBef>
            </a:pPr>
            <a:r>
              <a:rPr lang="en-US" sz="1800" dirty="0">
                <a:solidFill>
                  <a:srgbClr val="000000"/>
                </a:solidFill>
                <a:latin typeface="Comic Sans MS" charset="0"/>
              </a:rPr>
              <a:t>Did you bury the body?</a:t>
            </a:r>
          </a:p>
          <a:p>
            <a:pPr marL="342900" indent="-342900">
              <a:spcBef>
                <a:spcPct val="20000"/>
              </a:spcBef>
            </a:pPr>
            <a:r>
              <a:rPr lang="en-US" sz="1800" dirty="0">
                <a:solidFill>
                  <a:srgbClr val="000000"/>
                </a:solidFill>
                <a:latin typeface="Comic Sans MS" charset="0"/>
              </a:rPr>
              <a:t>Did you leave it abandoned?</a:t>
            </a:r>
          </a:p>
          <a:p>
            <a:pPr marL="342900" indent="-342900">
              <a:spcBef>
                <a:spcPct val="20000"/>
              </a:spcBef>
            </a:pPr>
            <a:r>
              <a:rPr lang="en-US" sz="1800" dirty="0">
                <a:solidFill>
                  <a:srgbClr val="000000"/>
                </a:solidFill>
                <a:latin typeface="Comic Sans MS" charset="0"/>
              </a:rPr>
              <a:t>Did you kiss the dead body?</a:t>
            </a:r>
          </a:p>
          <a:p>
            <a:pPr marL="342900" indent="-342900">
              <a:spcBef>
                <a:spcPct val="20000"/>
              </a:spcBef>
              <a:buFontTx/>
              <a:buChar char="•"/>
            </a:pPr>
            <a:endParaRPr lang="nb-NO" sz="1800" dirty="0">
              <a:solidFill>
                <a:srgbClr val="000000"/>
              </a:solidFill>
              <a:latin typeface="Comic Sans MS"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a:p>
        </p:txBody>
      </p:sp>
      <p:sp>
        <p:nvSpPr>
          <p:cNvPr id="3" name="Plassholder for innhold 2"/>
          <p:cNvSpPr>
            <a:spLocks noGrp="1"/>
          </p:cNvSpPr>
          <p:nvPr>
            <p:ph sz="quarter" idx="1"/>
          </p:nvPr>
        </p:nvSpPr>
        <p:spPr/>
        <p:txBody>
          <a:bodyPr/>
          <a:lstStyle/>
          <a:p>
            <a:r>
              <a:rPr lang="nb-NO" dirty="0" smtClean="0"/>
              <a:t>? Kontekst</a:t>
            </a:r>
            <a:endParaRPr lang="nb-NO"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algn="l"/>
            <a:r>
              <a:rPr lang="nb-NO" sz="3200" dirty="0" smtClean="0">
                <a:latin typeface="Comic Sans MS" charset="0"/>
                <a:ea typeface="Comic Sans MS" charset="0"/>
                <a:cs typeface="Comic Sans MS" charset="0"/>
              </a:rPr>
              <a:t>Hvilke spørsmålsteknikker bruker du?</a:t>
            </a:r>
          </a:p>
        </p:txBody>
      </p:sp>
      <p:sp>
        <p:nvSpPr>
          <p:cNvPr id="62469" name="Slide Number Placeholder 5"/>
          <p:cNvSpPr>
            <a:spLocks noGrp="1"/>
          </p:cNvSpPr>
          <p:nvPr>
            <p:ph type="sldNum" sz="quarter" idx="12"/>
          </p:nvPr>
        </p:nvSpPr>
        <p:spPr>
          <a:noFill/>
        </p:spPr>
        <p:txBody>
          <a:bodyPr/>
          <a:lstStyle/>
          <a:p>
            <a:fld id="{ADEB9200-F241-1D42-99C5-2ED2B1E33CC9}" type="slidenum">
              <a:rPr lang="en-GB" smtClean="0"/>
              <a:pPr/>
              <a:t>5</a:t>
            </a:fld>
            <a:endParaRPr lang="en-GB" smtClean="0"/>
          </a:p>
        </p:txBody>
      </p:sp>
      <p:sp>
        <p:nvSpPr>
          <p:cNvPr id="24579" name="TextBox 2"/>
          <p:cNvSpPr txBox="1">
            <a:spLocks noChangeArrowheads="1"/>
          </p:cNvSpPr>
          <p:nvPr/>
        </p:nvSpPr>
        <p:spPr bwMode="auto">
          <a:xfrm>
            <a:off x="838200" y="1951573"/>
            <a:ext cx="7924800" cy="4770537"/>
          </a:xfrm>
          <a:prstGeom prst="rect">
            <a:avLst/>
          </a:prstGeom>
          <a:noFill/>
          <a:ln w="9525">
            <a:noFill/>
            <a:miter lim="800000"/>
            <a:headEnd/>
            <a:tailEnd/>
          </a:ln>
        </p:spPr>
        <p:txBody>
          <a:bodyPr>
            <a:prstTxWarp prst="textNoShape">
              <a:avLst/>
            </a:prstTxWarp>
            <a:spAutoFit/>
          </a:bodyPr>
          <a:lstStyle/>
          <a:p>
            <a:pPr>
              <a:defRPr/>
            </a:pPr>
            <a:r>
              <a:rPr lang="nb-NO" dirty="0">
                <a:latin typeface="Comic Sans MS"/>
                <a:ea typeface="ＭＳ Ｐゴシック" pitchFamily="-65" charset="-128"/>
                <a:cs typeface="Comic Sans MS"/>
              </a:rPr>
              <a:t>Effektive lærere bruker:</a:t>
            </a:r>
            <a:r>
              <a:rPr lang="nb-NO" i="1" dirty="0">
                <a:latin typeface="Comic Sans MS"/>
                <a:ea typeface="ＭＳ Ｐゴシック" pitchFamily="-65" charset="-128"/>
                <a:cs typeface="Comic Sans MS"/>
              </a:rPr>
              <a:t>( kognitiv utvikling)</a:t>
            </a:r>
            <a:endParaRPr lang="nb-NO" dirty="0">
              <a:latin typeface="Comic Sans MS"/>
              <a:ea typeface="ＭＳ Ｐゴシック" pitchFamily="-65" charset="-128"/>
              <a:cs typeface="Comic Sans MS"/>
            </a:endParaRPr>
          </a:p>
          <a:p>
            <a:pPr>
              <a:buFont typeface="Arial" pitchFamily="-65" charset="0"/>
              <a:buChar char="•"/>
              <a:defRPr/>
            </a:pPr>
            <a:r>
              <a:rPr lang="nb-NO" dirty="0">
                <a:latin typeface="Comic Sans MS"/>
                <a:ea typeface="ＭＳ Ｐゴシック" pitchFamily="-65" charset="-128"/>
                <a:cs typeface="Comic Sans MS"/>
              </a:rPr>
              <a:t>flere åpne enn lukkede spørsmål.</a:t>
            </a:r>
            <a:r>
              <a:rPr lang="nb-NO" i="1" dirty="0">
                <a:latin typeface="Comic Sans MS"/>
                <a:ea typeface="ＭＳ Ｐゴシック" pitchFamily="-65" charset="-128"/>
                <a:cs typeface="Comic Sans MS"/>
              </a:rPr>
              <a:t> </a:t>
            </a:r>
            <a:endParaRPr lang="nb-NO" dirty="0">
              <a:latin typeface="Comic Sans MS"/>
              <a:ea typeface="ＭＳ Ｐゴシック" pitchFamily="-65" charset="-128"/>
              <a:cs typeface="Comic Sans MS"/>
            </a:endParaRPr>
          </a:p>
          <a:p>
            <a:pPr>
              <a:buFont typeface="Arial" pitchFamily="-65" charset="0"/>
              <a:buChar char="•"/>
              <a:defRPr/>
            </a:pPr>
            <a:r>
              <a:rPr lang="nb-NO" dirty="0">
                <a:latin typeface="Comic Sans MS"/>
                <a:ea typeface="ＭＳ Ｐゴシック" pitchFamily="-65" charset="-128"/>
                <a:cs typeface="Comic Sans MS"/>
              </a:rPr>
              <a:t>flere komplekse enn enkle spørsmål.</a:t>
            </a:r>
          </a:p>
          <a:p>
            <a:pPr>
              <a:buFont typeface="Arial" pitchFamily="-65" charset="0"/>
              <a:buChar char="•"/>
              <a:defRPr/>
            </a:pPr>
            <a:endParaRPr lang="nb-NO" sz="2000" dirty="0">
              <a:latin typeface="Comic Sans MS"/>
              <a:ea typeface="ＭＳ Ｐゴシック" pitchFamily="-65" charset="-128"/>
              <a:cs typeface="Comic Sans MS"/>
            </a:endParaRPr>
          </a:p>
          <a:p>
            <a:pPr lvl="1">
              <a:defRPr/>
            </a:pPr>
            <a:r>
              <a:rPr lang="nb-NO" sz="2000" dirty="0">
                <a:latin typeface="Comic Sans MS"/>
                <a:ea typeface="ＭＳ Ｐゴシック" pitchFamily="-65" charset="-128"/>
                <a:cs typeface="Comic Sans MS"/>
              </a:rPr>
              <a:t>Undersøkelser fra England viser at av alle spørsmål er:</a:t>
            </a:r>
          </a:p>
          <a:p>
            <a:pPr lvl="1">
              <a:defRPr/>
            </a:pPr>
            <a:r>
              <a:rPr lang="nb-NO" sz="1800" i="1" dirty="0">
                <a:latin typeface="Comic Sans MS"/>
                <a:ea typeface="ＭＳ Ｐゴシック" pitchFamily="-65" charset="-128"/>
                <a:cs typeface="Comic Sans MS"/>
              </a:rPr>
              <a:t>70-80% enkle lukkede faktaspørsmål </a:t>
            </a:r>
          </a:p>
          <a:p>
            <a:pPr lvl="1">
              <a:defRPr/>
            </a:pPr>
            <a:r>
              <a:rPr lang="nb-NO" sz="1800" i="1" dirty="0">
                <a:latin typeface="Comic Sans MS"/>
                <a:ea typeface="ＭＳ Ｐゴシック" pitchFamily="-65" charset="-128"/>
                <a:cs typeface="Comic Sans MS"/>
              </a:rPr>
              <a:t>20-30% er spørsmål som krever forklaring, klargjøring utdypning, eller generalisering</a:t>
            </a:r>
            <a:r>
              <a:rPr lang="nb-NO" sz="1800" dirty="0">
                <a:latin typeface="Comic Sans MS"/>
                <a:ea typeface="ＭＳ Ｐゴシック" pitchFamily="-65" charset="-128"/>
                <a:cs typeface="Comic Sans MS"/>
              </a:rPr>
              <a:t> (</a:t>
            </a:r>
            <a:r>
              <a:rPr lang="nb-NO" sz="1800" dirty="0" err="1">
                <a:latin typeface="Comic Sans MS"/>
                <a:ea typeface="ＭＳ Ｐゴシック" pitchFamily="-65" charset="-128"/>
                <a:cs typeface="Comic Sans MS"/>
              </a:rPr>
              <a:t>Dpt</a:t>
            </a:r>
            <a:r>
              <a:rPr lang="nb-NO" sz="1800" dirty="0">
                <a:latin typeface="Comic Sans MS"/>
                <a:ea typeface="ＭＳ Ｐゴシック" pitchFamily="-65" charset="-128"/>
                <a:cs typeface="Comic Sans MS"/>
              </a:rPr>
              <a:t> </a:t>
            </a:r>
            <a:r>
              <a:rPr lang="nb-NO" sz="1800" dirty="0" err="1">
                <a:latin typeface="Comic Sans MS"/>
                <a:ea typeface="ＭＳ Ｐゴシック" pitchFamily="-65" charset="-128"/>
                <a:cs typeface="Comic Sans MS"/>
              </a:rPr>
              <a:t>of</a:t>
            </a:r>
            <a:r>
              <a:rPr lang="nb-NO" sz="1800" dirty="0">
                <a:latin typeface="Comic Sans MS"/>
                <a:ea typeface="ＭＳ Ｐゴシック" pitchFamily="-65" charset="-128"/>
                <a:cs typeface="Comic Sans MS"/>
              </a:rPr>
              <a:t> </a:t>
            </a:r>
            <a:r>
              <a:rPr lang="nb-NO" sz="1800" dirty="0" err="1">
                <a:latin typeface="Comic Sans MS"/>
                <a:ea typeface="ＭＳ Ｐゴシック" pitchFamily="-65" charset="-128"/>
                <a:cs typeface="Comic Sans MS"/>
              </a:rPr>
              <a:t>education</a:t>
            </a:r>
            <a:r>
              <a:rPr lang="nb-NO" sz="1800" dirty="0">
                <a:latin typeface="Comic Sans MS"/>
                <a:ea typeface="ＭＳ Ｐゴシック" pitchFamily="-65" charset="-128"/>
                <a:cs typeface="Comic Sans MS"/>
              </a:rPr>
              <a:t> and skills, England)</a:t>
            </a:r>
          </a:p>
          <a:p>
            <a:pPr lvl="1">
              <a:defRPr/>
            </a:pPr>
            <a:endParaRPr lang="nb-NO" sz="1800" i="1" dirty="0">
              <a:latin typeface="Comic Sans MS"/>
              <a:ea typeface="ＭＳ Ｐゴシック" pitchFamily="-65" charset="-128"/>
              <a:cs typeface="Comic Sans MS"/>
            </a:endParaRPr>
          </a:p>
          <a:p>
            <a:pPr>
              <a:buFont typeface="Arial" pitchFamily="-65" charset="0"/>
              <a:buChar char="•"/>
              <a:defRPr/>
            </a:pPr>
            <a:r>
              <a:rPr lang="nb-NO" sz="1800" dirty="0">
                <a:latin typeface="Comic Sans MS"/>
                <a:ea typeface="ＭＳ Ｐゴシック" pitchFamily="-65" charset="-128"/>
                <a:cs typeface="Comic Sans MS"/>
              </a:rPr>
              <a:t>Det tar ca 0.9 sekunder fra lærer spør til svar avgis </a:t>
            </a:r>
            <a:r>
              <a:rPr lang="en-US" sz="1800" dirty="0">
                <a:latin typeface="Comic Sans MS"/>
                <a:ea typeface="ＭＳ Ｐゴシック" pitchFamily="-65" charset="-128"/>
                <a:cs typeface="Comic Sans MS"/>
              </a:rPr>
              <a:t>–</a:t>
            </a:r>
            <a:r>
              <a:rPr lang="nb-NO" sz="1800" dirty="0">
                <a:latin typeface="Comic Sans MS"/>
                <a:ea typeface="ＭＳ Ｐゴシック" pitchFamily="-65" charset="-128"/>
                <a:cs typeface="Comic Sans MS"/>
              </a:rPr>
              <a:t> 3 sek er å foretrekke</a:t>
            </a:r>
          </a:p>
          <a:p>
            <a:pPr lvl="1">
              <a:defRPr/>
            </a:pPr>
            <a:endParaRPr lang="nb-NO" sz="1800" i="1" dirty="0">
              <a:latin typeface="Comic Sans MS"/>
              <a:ea typeface="ＭＳ Ｐゴシック" pitchFamily="-65" charset="-128"/>
              <a:cs typeface="Comic Sans MS"/>
            </a:endParaRPr>
          </a:p>
          <a:p>
            <a:pPr>
              <a:defRPr/>
            </a:pPr>
            <a:r>
              <a:rPr lang="en-US" b="1" dirty="0">
                <a:ln>
                  <a:solidFill>
                    <a:schemeClr val="bg1">
                      <a:lumMod val="65000"/>
                    </a:schemeClr>
                  </a:solidFill>
                </a:ln>
                <a:solidFill>
                  <a:srgbClr val="FF0000"/>
                </a:solidFill>
                <a:latin typeface="Comic Sans MS"/>
                <a:ea typeface="ＭＳ Ｐゴシック" pitchFamily="-65" charset="-128"/>
                <a:cs typeface="Comic Sans MS"/>
                <a:hlinkClick r:id="rId3"/>
              </a:rPr>
              <a:t>more: effctive questioning</a:t>
            </a:r>
            <a:r>
              <a:rPr lang="en-US" b="1" dirty="0">
                <a:ln>
                  <a:solidFill>
                    <a:schemeClr val="bg1">
                      <a:lumMod val="65000"/>
                    </a:schemeClr>
                  </a:solidFill>
                </a:ln>
                <a:solidFill>
                  <a:srgbClr val="FF0000"/>
                </a:solidFill>
                <a:latin typeface="Comic Sans MS"/>
                <a:ea typeface="ＭＳ Ｐゴシック" pitchFamily="-65" charset="-128"/>
                <a:cs typeface="Comic Sans MS"/>
              </a:rPr>
              <a:t> </a:t>
            </a:r>
            <a:endParaRPr lang="nb-NO" b="1" dirty="0">
              <a:ln>
                <a:solidFill>
                  <a:schemeClr val="bg1">
                    <a:lumMod val="65000"/>
                  </a:schemeClr>
                </a:solidFill>
              </a:ln>
              <a:solidFill>
                <a:srgbClr val="FF0000"/>
              </a:solidFill>
              <a:latin typeface="Comic Sans MS"/>
              <a:ea typeface="ＭＳ Ｐゴシック" pitchFamily="-65" charset="-128"/>
              <a:cs typeface="Comic Sans MS"/>
            </a:endParaRPr>
          </a:p>
          <a:p>
            <a:pPr>
              <a:defRPr/>
            </a:pPr>
            <a:endParaRPr lang="nb-NO" b="1" dirty="0">
              <a:solidFill>
                <a:srgbClr val="FF0000"/>
              </a:solidFill>
              <a:latin typeface="Comic Sans MS"/>
              <a:ea typeface="ＭＳ Ｐゴシック" pitchFamily="-65" charset="-128"/>
              <a:cs typeface="Comic Sans MS"/>
            </a:endParaRPr>
          </a:p>
          <a:p>
            <a:pPr lvl="1">
              <a:defRPr/>
            </a:pPr>
            <a:endParaRPr lang="nb-NO" sz="1800" i="1" dirty="0">
              <a:latin typeface="Comic Sans MS"/>
              <a:ea typeface="ＭＳ Ｐゴシック" pitchFamily="-65" charset="-128"/>
              <a:cs typeface="Comic Sans M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a:xfrm>
            <a:off x="457200" y="349526"/>
            <a:ext cx="8229600" cy="793473"/>
          </a:xfrm>
        </p:spPr>
        <p:txBody>
          <a:bodyPr>
            <a:normAutofit fontScale="90000"/>
          </a:bodyPr>
          <a:lstStyle/>
          <a:p>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
            </a:r>
            <a:br>
              <a:rPr lang="nb-NO" sz="3556" dirty="0" smtClean="0">
                <a:latin typeface="Comic Sans MS"/>
                <a:cs typeface="Comic Sans MS"/>
              </a:rPr>
            </a:br>
            <a:r>
              <a:rPr lang="nb-NO" sz="3556" dirty="0" smtClean="0">
                <a:latin typeface="Comic Sans MS"/>
                <a:cs typeface="Comic Sans MS"/>
              </a:rPr>
              <a:t>Refleksjon</a:t>
            </a:r>
            <a:r>
              <a:rPr lang="nb-NO" dirty="0" smtClean="0"/>
              <a:t>		</a:t>
            </a:r>
            <a:r>
              <a:rPr lang="nb-NO" sz="1333" dirty="0" smtClean="0"/>
              <a:t>VIDEO </a:t>
            </a:r>
            <a:r>
              <a:rPr lang="nb-NO" sz="1333" dirty="0" smtClean="0">
                <a:hlinkClick r:id="rId2"/>
              </a:rPr>
              <a:t>norwenglishteaching</a:t>
            </a:r>
            <a:endParaRPr lang="nb-NO" dirty="0"/>
          </a:p>
        </p:txBody>
      </p:sp>
      <p:sp>
        <p:nvSpPr>
          <p:cNvPr id="3" name="Plassholder for innhold 2"/>
          <p:cNvSpPr>
            <a:spLocks noGrp="1"/>
          </p:cNvSpPr>
          <p:nvPr>
            <p:ph sz="quarter" idx="1"/>
          </p:nvPr>
        </p:nvSpPr>
        <p:spPr>
          <a:xfrm>
            <a:off x="457200" y="1219200"/>
            <a:ext cx="8229600" cy="1891585"/>
          </a:xfrm>
        </p:spPr>
        <p:txBody>
          <a:bodyPr>
            <a:normAutofit/>
          </a:bodyPr>
          <a:lstStyle/>
          <a:p>
            <a:r>
              <a:rPr lang="nb-NO" dirty="0" smtClean="0"/>
              <a:t>Å stille spørsmål er fundamentalt for å skape god undervisning og læring</a:t>
            </a:r>
          </a:p>
          <a:p>
            <a:r>
              <a:rPr lang="nb-NO" dirty="0" smtClean="0"/>
              <a:t>Effektive spørsmål er en ferdighet som kan læres</a:t>
            </a:r>
          </a:p>
          <a:p>
            <a:r>
              <a:rPr lang="nb-NO" dirty="0" smtClean="0"/>
              <a:t>Hensikten er </a:t>
            </a:r>
            <a:r>
              <a:rPr lang="nb-NO" dirty="0" smtClean="0"/>
              <a:t>å……</a:t>
            </a:r>
            <a:endParaRPr lang="nb-NO" dirty="0" smtClean="0"/>
          </a:p>
        </p:txBody>
      </p:sp>
      <p:sp>
        <p:nvSpPr>
          <p:cNvPr id="4" name="Rektangel 3"/>
          <p:cNvSpPr/>
          <p:nvPr/>
        </p:nvSpPr>
        <p:spPr>
          <a:xfrm>
            <a:off x="862257" y="3110785"/>
            <a:ext cx="6548490" cy="2308324"/>
          </a:xfrm>
          <a:prstGeom prst="rect">
            <a:avLst/>
          </a:prstGeom>
        </p:spPr>
        <p:txBody>
          <a:bodyPr wrap="square">
            <a:spAutoFit/>
          </a:bodyPr>
          <a:lstStyle/>
          <a:p>
            <a:pPr lvl="1"/>
            <a:r>
              <a:rPr lang="nb-NO" dirty="0" smtClean="0"/>
              <a:t>Skape interesse, engasjere, utfordre</a:t>
            </a:r>
          </a:p>
          <a:p>
            <a:pPr lvl="1"/>
            <a:r>
              <a:rPr lang="nb-NO" dirty="0" smtClean="0"/>
              <a:t>Sjekke forståelse</a:t>
            </a:r>
          </a:p>
          <a:p>
            <a:pPr lvl="1"/>
            <a:r>
              <a:rPr lang="nb-NO" dirty="0" smtClean="0"/>
              <a:t>Mobilisere eksisterende kunnskap</a:t>
            </a:r>
          </a:p>
          <a:p>
            <a:pPr lvl="1"/>
            <a:r>
              <a:rPr lang="nb-NO" dirty="0" err="1" smtClean="0"/>
              <a:t>Forkusere</a:t>
            </a:r>
            <a:r>
              <a:rPr lang="nb-NO" dirty="0" smtClean="0"/>
              <a:t> på tema og begrep</a:t>
            </a:r>
          </a:p>
          <a:p>
            <a:pPr lvl="1"/>
            <a:r>
              <a:rPr lang="nb-NO" dirty="0" smtClean="0"/>
              <a:t>Utvikle tenkingen til det analytiske og vurderende</a:t>
            </a:r>
          </a:p>
          <a:p>
            <a:pPr lvl="1"/>
            <a:r>
              <a:rPr lang="nb-NO" dirty="0" smtClean="0"/>
              <a:t>Lede elever gjennom en undervisningssekvens</a:t>
            </a:r>
          </a:p>
          <a:p>
            <a:pPr lvl="1"/>
            <a:r>
              <a:rPr lang="nb-NO" dirty="0" smtClean="0"/>
              <a:t>Formulere hypoteser, problemstillinger, spørsmål</a:t>
            </a:r>
          </a:p>
          <a:p>
            <a:pPr lvl="1"/>
            <a:r>
              <a:rPr lang="nb-NO" dirty="0" smtClean="0"/>
              <a:t>Fremme refleksjon rundt egen læring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Oppgave 1 </a:t>
            </a:r>
            <a:r>
              <a:rPr lang="nb-NO" dirty="0" err="1" smtClean="0"/>
              <a:t>pitfalls</a:t>
            </a:r>
            <a:endParaRPr lang="nb-NO" dirty="0"/>
          </a:p>
        </p:txBody>
      </p:sp>
      <p:sp>
        <p:nvSpPr>
          <p:cNvPr id="3" name="Plassholder for innhold 2"/>
          <p:cNvSpPr>
            <a:spLocks noGrp="1"/>
          </p:cNvSpPr>
          <p:nvPr>
            <p:ph sz="quarter" idx="1"/>
          </p:nvPr>
        </p:nvSpPr>
        <p:spPr/>
        <p:txBody>
          <a:bodyPr/>
          <a:lstStyle/>
          <a:p>
            <a:r>
              <a:rPr lang="nb-NO" dirty="0" smtClean="0"/>
              <a:t>Se teksten side 4-5</a:t>
            </a:r>
          </a:p>
          <a:p>
            <a:r>
              <a:rPr lang="nb-NO" dirty="0" smtClean="0"/>
              <a:t>Hva kjenner du deg igjen i?</a:t>
            </a:r>
            <a:endParaRPr lang="nb-NO"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fontScale="90000"/>
          </a:bodyPr>
          <a:lstStyle/>
          <a:p>
            <a:r>
              <a:rPr lang="nb-NO" dirty="0" smtClean="0"/>
              <a:t>Oppgave 2 Spørsmålssekvens</a:t>
            </a:r>
            <a:br>
              <a:rPr lang="nb-NO" dirty="0" smtClean="0"/>
            </a:br>
            <a:endParaRPr lang="nb-NO" dirty="0"/>
          </a:p>
        </p:txBody>
      </p:sp>
      <p:sp>
        <p:nvSpPr>
          <p:cNvPr id="3" name="Plassholder for innhold 2"/>
          <p:cNvSpPr>
            <a:spLocks noGrp="1"/>
          </p:cNvSpPr>
          <p:nvPr>
            <p:ph sz="quarter" idx="1"/>
          </p:nvPr>
        </p:nvSpPr>
        <p:spPr/>
        <p:txBody>
          <a:bodyPr/>
          <a:lstStyle/>
          <a:p>
            <a:endParaRPr lang="nb-NO" dirty="0"/>
          </a:p>
        </p:txBody>
      </p:sp>
      <p:pic>
        <p:nvPicPr>
          <p:cNvPr id="4" name="Bilde 3"/>
          <p:cNvPicPr>
            <a:picLocks noChangeAspect="1"/>
          </p:cNvPicPr>
          <p:nvPr/>
        </p:nvPicPr>
        <p:blipFill>
          <a:blip r:embed="rId2"/>
          <a:stretch>
            <a:fillRect/>
          </a:stretch>
        </p:blipFill>
        <p:spPr>
          <a:xfrm>
            <a:off x="967125" y="1143000"/>
            <a:ext cx="7247051" cy="542463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smtClean="0"/>
              <a:t>Klassesamtale</a:t>
            </a:r>
            <a:endParaRPr lang="nb-NO" dirty="0"/>
          </a:p>
        </p:txBody>
      </p:sp>
      <p:sp>
        <p:nvSpPr>
          <p:cNvPr id="3" name="Plassholder for innhold 2"/>
          <p:cNvSpPr>
            <a:spLocks noGrp="1"/>
          </p:cNvSpPr>
          <p:nvPr>
            <p:ph sz="quarter" idx="1"/>
          </p:nvPr>
        </p:nvSpPr>
        <p:spPr/>
        <p:txBody>
          <a:bodyPr/>
          <a:lstStyle/>
          <a:p>
            <a:pPr lvl="1"/>
            <a:endParaRPr lang="nb-NO" dirty="0" smtClean="0"/>
          </a:p>
          <a:p>
            <a:pPr lvl="1"/>
            <a:r>
              <a:rPr lang="nb-NO" dirty="0" smtClean="0"/>
              <a:t>Forbered spørsmålene i en sekvens </a:t>
            </a:r>
          </a:p>
          <a:p>
            <a:pPr lvl="2"/>
            <a:r>
              <a:rPr lang="nb-NO" dirty="0" smtClean="0"/>
              <a:t>konnotasjon, denotasjon, assosiasjon</a:t>
            </a:r>
          </a:p>
          <a:p>
            <a:pPr lvl="2"/>
            <a:r>
              <a:rPr lang="nb-NO" dirty="0" smtClean="0"/>
              <a:t>Taksonomi Bloom: fakta, forståelse og bruk</a:t>
            </a:r>
            <a:r>
              <a:rPr lang="nb-NO" dirty="0" smtClean="0"/>
              <a:t> – problemløsing</a:t>
            </a:r>
          </a:p>
          <a:p>
            <a:pPr lvl="2"/>
            <a:endParaRPr lang="nb-NO" dirty="0" smtClean="0"/>
          </a:p>
          <a:p>
            <a:pPr lvl="1">
              <a:buNone/>
            </a:pPr>
            <a:endParaRPr lang="nb-NO" dirty="0" smtClean="0"/>
          </a:p>
          <a:p>
            <a:pPr lvl="1"/>
            <a:r>
              <a:rPr lang="nb-NO" dirty="0" smtClean="0"/>
              <a:t>Gi elevene tid til å tenke</a:t>
            </a:r>
          </a:p>
          <a:p>
            <a:pPr lvl="1"/>
            <a:r>
              <a:rPr lang="nb-NO" dirty="0" smtClean="0"/>
              <a:t>Skap et trygt læringsmiljø ved å la elevene samarbeide før de svarer</a:t>
            </a:r>
          </a:p>
          <a:p>
            <a:pPr lvl="1"/>
            <a:r>
              <a:rPr lang="nb-NO" dirty="0" err="1" smtClean="0"/>
              <a:t>No-hands</a:t>
            </a:r>
            <a:r>
              <a:rPr lang="nb-NO" dirty="0" smtClean="0"/>
              <a:t> </a:t>
            </a:r>
            <a:r>
              <a:rPr lang="nb-NO" dirty="0" err="1" smtClean="0"/>
              <a:t>rule</a:t>
            </a:r>
            <a:endParaRPr lang="nb-NO" dirty="0" smtClean="0"/>
          </a:p>
          <a:p>
            <a:pPr lvl="1"/>
            <a:r>
              <a:rPr lang="nb-NO" dirty="0" smtClean="0"/>
              <a:t>All hands </a:t>
            </a:r>
            <a:r>
              <a:rPr lang="nb-NO" dirty="0" err="1" smtClean="0"/>
              <a:t>rule</a:t>
            </a:r>
            <a:endParaRPr lang="nb-NO" dirty="0" smtClean="0"/>
          </a:p>
          <a:p>
            <a:pPr lvl="1"/>
            <a:r>
              <a:rPr lang="nb-NO" dirty="0" smtClean="0"/>
              <a:t>Fortell hva du venter av svaret</a:t>
            </a:r>
            <a:endParaRPr lang="nb-NO" dirty="0"/>
          </a:p>
        </p:txBody>
      </p:sp>
      <p:pic>
        <p:nvPicPr>
          <p:cNvPr id="4" name="Bilde 3" descr="AA049689.png"/>
          <p:cNvPicPr>
            <a:picLocks noChangeAspect="1"/>
          </p:cNvPicPr>
          <p:nvPr/>
        </p:nvPicPr>
        <p:blipFill>
          <a:blip r:embed="rId2"/>
          <a:stretch>
            <a:fillRect/>
          </a:stretch>
        </p:blipFill>
        <p:spPr>
          <a:xfrm>
            <a:off x="6505694" y="541953"/>
            <a:ext cx="1778962" cy="18677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accel="50000" decel="5000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additive="base">
                                        <p:cTn id="2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accel="50000" decel="5000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accel="50000" decel="5000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accel="50000" decel="50000"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prinnelse">
  <a:themeElements>
    <a:clrScheme name="Opprinnels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pprinnelse">
      <a:majorFont>
        <a:latin typeface="Bookman Old Style"/>
        <a:ea typeface=""/>
        <a:cs typeface=""/>
        <a:font script="Grek" typeface="Cambria"/>
        <a:font script="Cyrl" typeface="Cambria"/>
        <a:font script="Jpan" typeface="ＭＳ 明朝"/>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prinnels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pprinnelse">
  <a:themeElements>
    <a:clrScheme name="Opprinnels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pprinnelse">
      <a:majorFont>
        <a:latin typeface="Bookman Old Style"/>
        <a:ea typeface=""/>
        <a:cs typeface=""/>
        <a:font script="Grek" typeface="Cambria"/>
        <a:font script="Cyrl" typeface="Cambria"/>
        <a:font script="Jpan" typeface="ＭＳ 明朝"/>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prinnelse">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158</TotalTime>
  <Words>1773</Words>
  <Application>Microsoft Macintosh PowerPoint</Application>
  <PresentationFormat>Skjermfremvisning (4:3)</PresentationFormat>
  <Paragraphs>200</Paragraphs>
  <Slides>19</Slides>
  <Notes>4</Notes>
  <HiddenSlides>0</HiddenSlides>
  <MMClips>0</MMClips>
  <ScaleCrop>false</ScaleCrop>
  <HeadingPairs>
    <vt:vector size="4" baseType="variant">
      <vt:variant>
        <vt:lpstr>Utformingsmal</vt:lpstr>
      </vt:variant>
      <vt:variant>
        <vt:i4>2</vt:i4>
      </vt:variant>
      <vt:variant>
        <vt:lpstr>Lysbildetitler</vt:lpstr>
      </vt:variant>
      <vt:variant>
        <vt:i4>19</vt:i4>
      </vt:variant>
    </vt:vector>
  </HeadingPairs>
  <TitlesOfParts>
    <vt:vector size="21" baseType="lpstr">
      <vt:lpstr>Opprinnelse</vt:lpstr>
      <vt:lpstr>1_Opprinnelse</vt:lpstr>
      <vt:lpstr>Den som spør…..</vt:lpstr>
      <vt:lpstr>Litteratur</vt:lpstr>
      <vt:lpstr>Death Harold Pinter</vt:lpstr>
      <vt:lpstr>Lysbilde 4</vt:lpstr>
      <vt:lpstr>Hvilke spørsmålsteknikker bruker du?</vt:lpstr>
      <vt:lpstr>         Refleksjon  VIDEO norwenglishteaching</vt:lpstr>
      <vt:lpstr>Oppgave 1 pitfalls</vt:lpstr>
      <vt:lpstr>Oppgave 2 Spørsmålssekvens </vt:lpstr>
      <vt:lpstr>Klassesamtale</vt:lpstr>
      <vt:lpstr>Klassesamtale</vt:lpstr>
      <vt:lpstr>Lysbilde 11</vt:lpstr>
      <vt:lpstr>Klassesamtale</vt:lpstr>
      <vt:lpstr>Alternativer til spørsmål</vt:lpstr>
      <vt:lpstr>Kroppspråk</vt:lpstr>
      <vt:lpstr>Oppsummering</vt:lpstr>
      <vt:lpstr>Å stille spørsmål som utfordrer</vt:lpstr>
      <vt:lpstr>Lysbilde 17</vt:lpstr>
      <vt:lpstr>Muntig samhandling - gruppeoppgaver</vt:lpstr>
      <vt:lpstr>Litteratur</vt:lpstr>
    </vt:vector>
  </TitlesOfParts>
  <Company>NTNU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 som spør…..</dc:title>
  <dc:creator>Inger Langseth</dc:creator>
  <cp:lastModifiedBy>Inger Langseth</cp:lastModifiedBy>
  <cp:revision>4</cp:revision>
  <dcterms:created xsi:type="dcterms:W3CDTF">2010-03-08T15:01:42Z</dcterms:created>
  <dcterms:modified xsi:type="dcterms:W3CDTF">2010-03-08T15:46:04Z</dcterms:modified>
</cp:coreProperties>
</file>